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</p:sldIdLst>
  <p:sldSz cx="9144000" cy="6858000" type="screen4x3"/>
  <p:notesSz cx="9872663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>
        <p:scale>
          <a:sx n="78" d="100"/>
          <a:sy n="78" d="100"/>
        </p:scale>
        <p:origin x="924" y="-3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4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13/11/2020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4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4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13/11/2020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6"/>
            <a:ext cx="789813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4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B18F4-9F46-48DF-9C4A-76C776012E28}" type="datetime1">
              <a:rPr lang="it-IT" smtClean="0"/>
              <a:t>13/11/2020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9022A92C-BA52-43FD-B6A9-7FE8976DAA58}" type="datetime1">
              <a:rPr lang="it-IT" smtClean="0"/>
              <a:t>13/11/2020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1E423F14-8010-4AAD-8433-9171C26D6CCF}" type="datetime1">
              <a:rPr lang="it-IT" smtClean="0"/>
              <a:t>13/11/2020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316BD13B-D6C7-482E-A92F-BCDD968F8FC8}" type="datetime1">
              <a:rPr lang="it-IT" smtClean="0"/>
              <a:t>13/11/2020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CE5FB-775C-4412-BEAF-5C0888362FAA}" type="datetime1">
              <a:rPr lang="it-IT" smtClean="0"/>
              <a:t>13/11/2020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A0B1734-DC52-48F0-AB14-F7CB6833A8F6}" type="datetime1">
              <a:rPr lang="it-IT" smtClean="0"/>
              <a:t>13/11/2020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F5517220-8A27-4229-9F0C-53D2A5399B14}" type="datetime1">
              <a:rPr lang="it-IT" smtClean="0"/>
              <a:t>13/11/2020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D6D5B6FF-D563-4324-B9A9-8D21895B8427}" type="datetime1">
              <a:rPr lang="it-IT" smtClean="0"/>
              <a:t>13/11/2020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AB86CF22-BBB0-46EF-B666-39D4E993ED17}" type="datetime1">
              <a:rPr lang="it-IT" smtClean="0"/>
              <a:t>13/11/2020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E8A1848-EEC9-4A9E-9D64-86D90E338A85}" type="datetime1">
              <a:rPr lang="it-IT" smtClean="0"/>
              <a:t>13/11/2020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A1924F3B-8561-4A9D-AFB6-B91BB369D8BC}" type="datetime1">
              <a:rPr lang="it-IT" smtClean="0"/>
              <a:t>13/11/2020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57D83-3156-4F4B-9F42-5660E0958319}" type="datetime1">
              <a:rPr lang="it-IT" smtClean="0"/>
              <a:t>13/11/2020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Leon </a:t>
            </a:r>
            <a:r>
              <a:rPr lang="it-IT" dirty="0" err="1" smtClean="0"/>
              <a:t>Walras</a:t>
            </a:r>
            <a:endParaRPr lang="it-IT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L’equilibrio economico generale e la scuola di Losanna</a:t>
            </a:r>
            <a:endParaRPr lang="it-IT" dirty="0"/>
          </a:p>
        </p:txBody>
      </p:sp>
      <p:pic>
        <p:nvPicPr>
          <p:cNvPr id="4" name="Picture 6" descr="Walr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827" y="1232246"/>
            <a:ext cx="1863725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ricchezza sociale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10</a:t>
            </a:fld>
            <a:endParaRPr lang="it-IT" dirty="0"/>
          </a:p>
        </p:txBody>
      </p:sp>
      <p:grpSp>
        <p:nvGrpSpPr>
          <p:cNvPr id="23" name="Gruppo 22"/>
          <p:cNvGrpSpPr/>
          <p:nvPr/>
        </p:nvGrpSpPr>
        <p:grpSpPr>
          <a:xfrm>
            <a:off x="1050189" y="1750711"/>
            <a:ext cx="6132898" cy="4323276"/>
            <a:chOff x="685800" y="533400"/>
            <a:chExt cx="8153400" cy="6019800"/>
          </a:xfrm>
        </p:grpSpPr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685800" y="2895600"/>
              <a:ext cx="2133600" cy="1295400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b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  <a:extLst/>
          </p:spPr>
          <p:txBody>
            <a:bodyPr wrap="none" anchor="ctr">
              <a:flatTx/>
            </a:bodyPr>
            <a:lstStyle/>
            <a:p>
              <a:pPr algn="ctr"/>
              <a:r>
                <a:rPr lang="it-IT" altLang="it-IT" b="1"/>
                <a:t>Ricchezza </a:t>
              </a:r>
            </a:p>
            <a:p>
              <a:pPr algn="ctr"/>
              <a:r>
                <a:rPr lang="it-IT" altLang="it-IT" b="1"/>
                <a:t>sociale</a:t>
              </a:r>
              <a:endParaRPr lang="it-IT" altLang="it-IT"/>
            </a:p>
          </p:txBody>
        </p:sp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3276600" y="1066800"/>
              <a:ext cx="2209800" cy="16764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b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  <a:extLst/>
          </p:spPr>
          <p:txBody>
            <a:bodyPr wrap="none" anchor="ctr">
              <a:flatTx/>
            </a:bodyPr>
            <a:lstStyle/>
            <a:p>
              <a:pPr algn="ctr"/>
              <a:r>
                <a:rPr lang="it-IT" altLang="it-IT" b="1"/>
                <a:t>capitali</a:t>
              </a:r>
              <a:r>
                <a:rPr lang="it-IT" altLang="it-IT"/>
                <a:t> </a:t>
              </a:r>
            </a:p>
            <a:p>
              <a:pPr algn="ctr"/>
              <a:r>
                <a:rPr lang="it-IT" altLang="it-IT"/>
                <a:t>= beni durevoli</a:t>
              </a:r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3352800" y="4191000"/>
              <a:ext cx="2209800" cy="1676400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b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  <a:extLst/>
          </p:spPr>
          <p:txBody>
            <a:bodyPr wrap="none" anchor="ctr">
              <a:flatTx/>
            </a:bodyPr>
            <a:lstStyle/>
            <a:p>
              <a:pPr algn="ctr"/>
              <a:r>
                <a:rPr lang="it-IT" altLang="it-IT" b="1"/>
                <a:t>redditi</a:t>
              </a:r>
              <a:r>
                <a:rPr lang="it-IT" altLang="it-IT"/>
                <a:t> </a:t>
              </a:r>
            </a:p>
            <a:p>
              <a:pPr algn="ctr"/>
              <a:r>
                <a:rPr lang="it-IT" altLang="it-IT"/>
                <a:t>= beni utilizzabili </a:t>
              </a:r>
            </a:p>
            <a:p>
              <a:pPr algn="ctr"/>
              <a:r>
                <a:rPr lang="it-IT" altLang="it-IT"/>
                <a:t>una sola volta</a:t>
              </a: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6096000" y="533400"/>
              <a:ext cx="2743200" cy="762000"/>
            </a:xfrm>
            <a:prstGeom prst="rect">
              <a:avLst/>
            </a:prstGeom>
            <a:solidFill>
              <a:srgbClr val="FFCCFF"/>
            </a:solidFill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b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  <a:extLst/>
          </p:spPr>
          <p:txBody>
            <a:bodyPr wrap="none" anchor="ctr">
              <a:flatTx/>
            </a:bodyPr>
            <a:lstStyle/>
            <a:p>
              <a:pPr algn="ctr"/>
              <a:r>
                <a:rPr lang="it-IT" altLang="it-IT" dirty="0"/>
                <a:t>Capitali naturali</a:t>
              </a:r>
            </a:p>
            <a:p>
              <a:pPr algn="ctr"/>
              <a:r>
                <a:rPr lang="it-IT" altLang="it-IT" dirty="0"/>
                <a:t>= </a:t>
              </a:r>
              <a:r>
                <a:rPr lang="it-IT" altLang="it-IT" b="1" dirty="0"/>
                <a:t>terre</a:t>
              </a:r>
              <a:endParaRPr lang="it-IT" altLang="it-IT" dirty="0"/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6096000" y="1524000"/>
              <a:ext cx="2743200" cy="762000"/>
            </a:xfrm>
            <a:prstGeom prst="rect">
              <a:avLst/>
            </a:prstGeom>
            <a:solidFill>
              <a:srgbClr val="FFCCFF"/>
            </a:solidFill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b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  <a:extLst/>
          </p:spPr>
          <p:txBody>
            <a:bodyPr wrap="none" anchor="ctr">
              <a:flatTx/>
            </a:bodyPr>
            <a:lstStyle/>
            <a:p>
              <a:pPr algn="ctr"/>
              <a:r>
                <a:rPr lang="it-IT" altLang="it-IT"/>
                <a:t>Capitali personali</a:t>
              </a:r>
            </a:p>
            <a:p>
              <a:pPr algn="ctr"/>
              <a:r>
                <a:rPr lang="it-IT" altLang="it-IT"/>
                <a:t>= </a:t>
              </a:r>
              <a:r>
                <a:rPr lang="it-IT" altLang="it-IT" b="1"/>
                <a:t>lavoro</a:t>
              </a:r>
              <a:endParaRPr lang="it-IT" altLang="it-IT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6096000" y="2514600"/>
              <a:ext cx="2743200" cy="762000"/>
            </a:xfrm>
            <a:prstGeom prst="rect">
              <a:avLst/>
            </a:prstGeom>
            <a:solidFill>
              <a:srgbClr val="FFCCFF"/>
            </a:solidFill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b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  <a:extLst/>
          </p:spPr>
          <p:txBody>
            <a:bodyPr wrap="none" anchor="ctr">
              <a:flatTx/>
            </a:bodyPr>
            <a:lstStyle/>
            <a:p>
              <a:pPr algn="ctr"/>
              <a:r>
                <a:rPr lang="it-IT" altLang="it-IT"/>
                <a:t>Capitali </a:t>
              </a:r>
              <a:r>
                <a:rPr lang="it-IT" altLang="it-IT" i="1"/>
                <a:t>stricto sensu</a:t>
              </a:r>
              <a:endParaRPr lang="it-IT" altLang="it-IT"/>
            </a:p>
            <a:p>
              <a:pPr algn="ctr"/>
              <a:r>
                <a:rPr lang="it-IT" altLang="it-IT"/>
                <a:t>= </a:t>
              </a:r>
              <a:r>
                <a:rPr lang="it-IT" altLang="it-IT" b="1"/>
                <a:t>case</a:t>
              </a:r>
              <a:r>
                <a:rPr lang="it-IT" altLang="it-IT"/>
                <a:t>, </a:t>
              </a:r>
              <a:r>
                <a:rPr lang="it-IT" altLang="it-IT" b="1"/>
                <a:t>macchine</a:t>
              </a:r>
              <a:r>
                <a:rPr lang="it-IT" altLang="it-IT"/>
                <a:t> ecc.</a:t>
              </a:r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 flipV="1">
              <a:off x="5486400" y="914400"/>
              <a:ext cx="609600" cy="3810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5486400" y="1828800"/>
              <a:ext cx="6096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>
              <a:off x="5486400" y="2590800"/>
              <a:ext cx="609600" cy="1524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V="1">
              <a:off x="1752600" y="1828800"/>
              <a:ext cx="1524000" cy="10668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1752600" y="4191000"/>
              <a:ext cx="1600200" cy="9144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6096000" y="3810000"/>
              <a:ext cx="2743200" cy="762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b">
                <a:rot lat="0" lon="0" rev="8700000"/>
              </a:lightRig>
            </a:scene3d>
            <a:sp3d>
              <a:bevelT w="190500" h="38100"/>
            </a:sp3d>
            <a:extLst/>
          </p:spPr>
          <p:txBody>
            <a:bodyPr wrap="none" anchor="ctr">
              <a:flatTx/>
            </a:bodyPr>
            <a:lstStyle/>
            <a:p>
              <a:pPr algn="ctr"/>
              <a:r>
                <a:rPr lang="it-IT" altLang="it-IT"/>
                <a:t>Beni di consumo</a:t>
              </a:r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6096000" y="4800600"/>
              <a:ext cx="2743200" cy="762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b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  <a:extLst/>
          </p:spPr>
          <p:txBody>
            <a:bodyPr wrap="none" anchor="ctr">
              <a:flatTx/>
            </a:bodyPr>
            <a:lstStyle/>
            <a:p>
              <a:pPr algn="ctr"/>
              <a:r>
                <a:rPr lang="it-IT" altLang="it-IT"/>
                <a:t>Beni intermedi</a:t>
              </a:r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6096000" y="5791200"/>
              <a:ext cx="2743200" cy="762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b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  <a:extLst/>
          </p:spPr>
          <p:txBody>
            <a:bodyPr wrap="none" anchor="ctr">
              <a:flatTx/>
            </a:bodyPr>
            <a:lstStyle/>
            <a:p>
              <a:pPr algn="ctr"/>
              <a:r>
                <a:rPr lang="it-IT" altLang="it-IT" dirty="0"/>
                <a:t>Servizi dei beni </a:t>
              </a:r>
            </a:p>
            <a:p>
              <a:pPr algn="ctr"/>
              <a:r>
                <a:rPr lang="it-IT" altLang="it-IT" dirty="0"/>
                <a:t>capitali (3 tipi)</a:t>
              </a:r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 flipV="1">
              <a:off x="5562600" y="4191000"/>
              <a:ext cx="533400" cy="2286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5562600" y="5105400"/>
              <a:ext cx="5334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>
              <a:off x="5562600" y="5638800"/>
              <a:ext cx="533400" cy="3810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019058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 soggetti economici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26033"/>
          </a:xfrm>
        </p:spPr>
        <p:txBody>
          <a:bodyPr>
            <a:normAutofit fontScale="70000" lnSpcReduction="20000"/>
          </a:bodyPr>
          <a:lstStyle/>
          <a:p>
            <a:r>
              <a:rPr lang="it-IT" altLang="it-IT" dirty="0"/>
              <a:t>Nel sistema sono presenti tre categorie di soggetti, distinte sulla base del </a:t>
            </a:r>
            <a:r>
              <a:rPr lang="it-IT" altLang="it-IT" dirty="0" smtClean="0"/>
              <a:t>tipo di capitale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prevalentemente</a:t>
            </a:r>
            <a:r>
              <a:rPr lang="it-IT" altLang="it-IT" dirty="0"/>
              <a:t> </a:t>
            </a:r>
            <a:r>
              <a:rPr lang="it-IT" altLang="it-IT" dirty="0" smtClean="0"/>
              <a:t>posseduto </a:t>
            </a:r>
            <a:r>
              <a:rPr lang="it-IT" altLang="it-IT" dirty="0"/>
              <a:t>(ma può cumularne più d’uno).</a:t>
            </a:r>
          </a:p>
          <a:p>
            <a:endParaRPr lang="it-IT" altLang="it-IT" dirty="0"/>
          </a:p>
          <a:p>
            <a:pPr lvl="1"/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it-IT" altLang="it-IT" sz="3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Proprietari fondiari</a:t>
            </a:r>
          </a:p>
          <a:p>
            <a:endParaRPr lang="it-IT" altLang="it-IT" sz="3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it-IT" altLang="it-IT" sz="3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Lavoratori</a:t>
            </a:r>
          </a:p>
          <a:p>
            <a:endParaRPr lang="it-IT" altLang="it-IT" sz="3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it-IT" altLang="it-IT" sz="3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Capitalisti</a:t>
            </a:r>
          </a:p>
          <a:p>
            <a:endParaRPr lang="it-IT" altLang="it-IT" dirty="0">
              <a:solidFill>
                <a:srgbClr val="CC0099"/>
              </a:solidFill>
            </a:endParaRPr>
          </a:p>
          <a:p>
            <a:r>
              <a:rPr lang="it-IT" altLang="it-IT" dirty="0"/>
              <a:t>Una quarta categoria è quella degli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imprenditori</a:t>
            </a:r>
            <a:r>
              <a:rPr lang="it-IT" altLang="it-IT" dirty="0"/>
              <a:t>. Acquistano sul mercato i fattori della produzione (servizi dei capitali e beni intermedi), li combinano efficientemente per produrre beni di consumo, beni intermedi e capitali durevoli.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37573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flusso circolare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72009" y="1540496"/>
            <a:ext cx="8355859" cy="389442"/>
          </a:xfrm>
        </p:spPr>
        <p:txBody>
          <a:bodyPr>
            <a:normAutofit fontScale="70000" lnSpcReduction="20000"/>
          </a:bodyPr>
          <a:lstStyle/>
          <a:p>
            <a:r>
              <a:rPr lang="it-IT" dirty="0" smtClean="0"/>
              <a:t>Tra i soggetti economici si realizzano gli scambi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12</a:t>
            </a:fld>
            <a:endParaRPr lang="it-IT" dirty="0"/>
          </a:p>
        </p:txBody>
      </p:sp>
      <p:grpSp>
        <p:nvGrpSpPr>
          <p:cNvPr id="38" name="Gruppo 37"/>
          <p:cNvGrpSpPr/>
          <p:nvPr/>
        </p:nvGrpSpPr>
        <p:grpSpPr>
          <a:xfrm>
            <a:off x="373319" y="1765667"/>
            <a:ext cx="7465583" cy="4381813"/>
            <a:chOff x="-270089" y="803275"/>
            <a:chExt cx="9147389" cy="5368925"/>
          </a:xfrm>
        </p:grpSpPr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5486400" y="2590800"/>
              <a:ext cx="2895600" cy="1600200"/>
            </a:xfrm>
            <a:prstGeom prst="rect">
              <a:avLst/>
            </a:prstGeom>
            <a:solidFill>
              <a:srgbClr val="99FF66"/>
            </a:solidFill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none" anchor="ctr"/>
            <a:lstStyle/>
            <a:p>
              <a:pPr algn="ctr"/>
              <a:r>
                <a:rPr lang="it-IT" altLang="it-IT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Imprenditori</a:t>
              </a:r>
            </a:p>
            <a:p>
              <a:pPr algn="ctr"/>
              <a:r>
                <a:rPr lang="it-IT" altLang="it-IT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(imprese)</a:t>
              </a:r>
              <a:endParaRPr lang="it-IT" altLang="it-IT"/>
            </a:p>
          </p:txBody>
        </p:sp>
        <p:sp>
          <p:nvSpPr>
            <p:cNvPr id="7" name="Oval 3"/>
            <p:cNvSpPr>
              <a:spLocks noChangeArrowheads="1"/>
            </p:cNvSpPr>
            <p:nvPr/>
          </p:nvSpPr>
          <p:spPr bwMode="auto">
            <a:xfrm>
              <a:off x="-206766" y="2397126"/>
              <a:ext cx="1981199" cy="1870073"/>
            </a:xfrm>
            <a:prstGeom prst="ellipse">
              <a:avLst/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8" name="Oval 4"/>
            <p:cNvSpPr>
              <a:spLocks noChangeArrowheads="1"/>
            </p:cNvSpPr>
            <p:nvPr/>
          </p:nvSpPr>
          <p:spPr bwMode="auto">
            <a:xfrm>
              <a:off x="1371600" y="2286000"/>
              <a:ext cx="1981200" cy="1905000"/>
            </a:xfrm>
            <a:prstGeom prst="ellipse">
              <a:avLst/>
            </a:prstGeom>
            <a:solidFill>
              <a:srgbClr val="FFFF66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-270089" y="3136899"/>
              <a:ext cx="1757362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Consumatori</a:t>
              </a:r>
              <a:endParaRPr lang="it-IT" altLang="it-IT" dirty="0"/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1431925" y="2708275"/>
              <a:ext cx="1958975" cy="822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Risparmiatori-</a:t>
              </a:r>
            </a:p>
            <a:p>
              <a:r>
                <a:rPr lang="it-IT" altLang="it-IT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investitori</a:t>
              </a:r>
              <a:endParaRPr lang="it-IT" altLang="it-IT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 flipV="1">
              <a:off x="6248400" y="1905000"/>
              <a:ext cx="0" cy="685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 flipH="1">
              <a:off x="2438400" y="1905000"/>
              <a:ext cx="381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2438400" y="1905000"/>
              <a:ext cx="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2589744" y="1470214"/>
              <a:ext cx="3457949" cy="452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Beni </a:t>
              </a:r>
              <a:r>
                <a:rPr lang="it-IT" altLang="it-IT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capitali in senso stretto</a:t>
              </a:r>
              <a:endParaRPr lang="it-IT" altLang="it-IT" dirty="0">
                <a:solidFill>
                  <a:srgbClr val="C00000"/>
                </a:solidFill>
              </a:endParaRPr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V="1">
              <a:off x="7086600" y="1371600"/>
              <a:ext cx="0" cy="1219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 flipH="1">
              <a:off x="1371600" y="1371600"/>
              <a:ext cx="5715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>
              <a:off x="1371600" y="1371600"/>
              <a:ext cx="0" cy="990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3260725" y="879475"/>
              <a:ext cx="2129104" cy="452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Beni di consumo</a:t>
              </a:r>
              <a:endParaRPr lang="it-IT" altLang="it-IT" dirty="0">
                <a:solidFill>
                  <a:srgbClr val="C00000"/>
                </a:solidFill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2362200" y="4191000"/>
              <a:ext cx="0" cy="762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>
              <a:off x="2362200" y="4953000"/>
              <a:ext cx="403860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 flipV="1">
              <a:off x="6394824" y="4191001"/>
              <a:ext cx="0" cy="762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2" name="Text Box 18"/>
            <p:cNvSpPr txBox="1">
              <a:spLocks noChangeArrowheads="1"/>
            </p:cNvSpPr>
            <p:nvPr/>
          </p:nvSpPr>
          <p:spPr bwMode="auto">
            <a:xfrm>
              <a:off x="2290134" y="4441731"/>
              <a:ext cx="4110665" cy="452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Servizi dei </a:t>
              </a:r>
              <a:r>
                <a:rPr lang="it-IT" altLang="it-IT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capitali in senso stretto</a:t>
              </a:r>
              <a:endParaRPr lang="it-IT" altLang="it-IT" dirty="0">
                <a:solidFill>
                  <a:srgbClr val="C00000"/>
                </a:solidFill>
              </a:endParaRP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1295400" y="426720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 flipV="1">
              <a:off x="6781800" y="4191000"/>
              <a:ext cx="0" cy="1371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1905000" y="4114800"/>
              <a:ext cx="0" cy="1447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>
              <a:off x="1905000" y="5562600"/>
              <a:ext cx="4876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7" name="Text Box 23"/>
            <p:cNvSpPr txBox="1">
              <a:spLocks noChangeArrowheads="1"/>
            </p:cNvSpPr>
            <p:nvPr/>
          </p:nvSpPr>
          <p:spPr bwMode="auto">
            <a:xfrm>
              <a:off x="3239668" y="5070475"/>
              <a:ext cx="2211597" cy="452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Servizi della terra</a:t>
              </a:r>
              <a:endParaRPr lang="it-IT" altLang="it-IT" dirty="0">
                <a:solidFill>
                  <a:srgbClr val="C00000"/>
                </a:solidFill>
              </a:endParaRPr>
            </a:p>
          </p:txBody>
        </p:sp>
        <p:sp>
          <p:nvSpPr>
            <p:cNvPr id="28" name="Line 24"/>
            <p:cNvSpPr>
              <a:spLocks noChangeShapeType="1"/>
            </p:cNvSpPr>
            <p:nvPr/>
          </p:nvSpPr>
          <p:spPr bwMode="auto">
            <a:xfrm>
              <a:off x="1524000" y="4267200"/>
              <a:ext cx="0" cy="1905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>
              <a:off x="1524000" y="6172200"/>
              <a:ext cx="6096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" name="Line 26"/>
            <p:cNvSpPr>
              <a:spLocks noChangeShapeType="1"/>
            </p:cNvSpPr>
            <p:nvPr/>
          </p:nvSpPr>
          <p:spPr bwMode="auto">
            <a:xfrm flipV="1">
              <a:off x="7620000" y="4191000"/>
              <a:ext cx="0" cy="198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1" name="Text Box 27"/>
            <p:cNvSpPr txBox="1">
              <a:spLocks noChangeArrowheads="1"/>
            </p:cNvSpPr>
            <p:nvPr/>
          </p:nvSpPr>
          <p:spPr bwMode="auto">
            <a:xfrm>
              <a:off x="3262766" y="5680075"/>
              <a:ext cx="2165402" cy="452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Servizi del lavoro</a:t>
              </a:r>
              <a:endParaRPr lang="it-IT" altLang="it-IT" dirty="0">
                <a:solidFill>
                  <a:srgbClr val="C00000"/>
                </a:solidFill>
              </a:endParaRPr>
            </a:p>
          </p:txBody>
        </p:sp>
        <p:sp>
          <p:nvSpPr>
            <p:cNvPr id="32" name="Line 28"/>
            <p:cNvSpPr>
              <a:spLocks noChangeShapeType="1"/>
            </p:cNvSpPr>
            <p:nvPr/>
          </p:nvSpPr>
          <p:spPr bwMode="auto">
            <a:xfrm>
              <a:off x="8382000" y="3276600"/>
              <a:ext cx="381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" name="Line 29"/>
            <p:cNvSpPr>
              <a:spLocks noChangeShapeType="1"/>
            </p:cNvSpPr>
            <p:nvPr/>
          </p:nvSpPr>
          <p:spPr bwMode="auto">
            <a:xfrm flipV="1">
              <a:off x="8763000" y="1828800"/>
              <a:ext cx="0" cy="1447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4" name="Line 30"/>
            <p:cNvSpPr>
              <a:spLocks noChangeShapeType="1"/>
            </p:cNvSpPr>
            <p:nvPr/>
          </p:nvSpPr>
          <p:spPr bwMode="auto">
            <a:xfrm flipH="1">
              <a:off x="7620000" y="1828800"/>
              <a:ext cx="1143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" name="Line 31"/>
            <p:cNvSpPr>
              <a:spLocks noChangeShapeType="1"/>
            </p:cNvSpPr>
            <p:nvPr/>
          </p:nvSpPr>
          <p:spPr bwMode="auto">
            <a:xfrm>
              <a:off x="7620000" y="1828800"/>
              <a:ext cx="0" cy="762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" name="Text Box 32"/>
            <p:cNvSpPr txBox="1">
              <a:spLocks noChangeArrowheads="1"/>
            </p:cNvSpPr>
            <p:nvPr/>
          </p:nvSpPr>
          <p:spPr bwMode="auto">
            <a:xfrm>
              <a:off x="7604125" y="1260475"/>
              <a:ext cx="1841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it-IT" altLang="it-IT"/>
            </a:p>
          </p:txBody>
        </p:sp>
        <p:sp>
          <p:nvSpPr>
            <p:cNvPr id="37" name="Text Box 33"/>
            <p:cNvSpPr txBox="1">
              <a:spLocks noChangeArrowheads="1"/>
            </p:cNvSpPr>
            <p:nvPr/>
          </p:nvSpPr>
          <p:spPr bwMode="auto">
            <a:xfrm>
              <a:off x="7527925" y="803275"/>
              <a:ext cx="1349375" cy="822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Beni</a:t>
              </a:r>
            </a:p>
            <a:p>
              <a:r>
                <a:rPr lang="it-IT" altLang="it-IT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intermedi</a:t>
              </a:r>
              <a:endParaRPr lang="it-IT" altLang="it-IT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951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Le caratteristiche del modello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altLang="it-IT" dirty="0"/>
              <a:t>Nel modello </a:t>
            </a:r>
            <a:r>
              <a:rPr lang="it-IT" altLang="it-IT" dirty="0" err="1"/>
              <a:t>walrasiano</a:t>
            </a:r>
            <a:r>
              <a:rPr lang="it-IT" altLang="it-IT" dirty="0"/>
              <a:t> si </a:t>
            </a:r>
            <a:r>
              <a:rPr lang="it-IT" altLang="it-IT" dirty="0" smtClean="0"/>
              <a:t>hanno:</a:t>
            </a:r>
            <a:endParaRPr lang="it-IT" altLang="it-IT" dirty="0"/>
          </a:p>
          <a:p>
            <a:pPr lvl="1"/>
            <a:r>
              <a:rPr lang="it-IT" altLang="it-IT" dirty="0"/>
              <a:t>1. Una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pluralità di agenti massimizzanti</a:t>
            </a:r>
            <a:r>
              <a:rPr lang="it-IT" altLang="it-IT" dirty="0"/>
              <a:t>, con proprie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preferenze</a:t>
            </a:r>
            <a:r>
              <a:rPr lang="it-IT" altLang="it-IT" dirty="0"/>
              <a:t> (gusti) e con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dotazioni iniziali </a:t>
            </a:r>
            <a:r>
              <a:rPr lang="it-IT" altLang="it-IT" dirty="0"/>
              <a:t>di beni di consumo e capitali che in genere non coincidono con quelle ottimali; Le preferenze dipendono dall’utilità (definita da </a:t>
            </a:r>
            <a:r>
              <a:rPr lang="it-IT" altLang="it-IT" dirty="0" err="1"/>
              <a:t>Walras</a:t>
            </a:r>
            <a:r>
              <a:rPr lang="it-IT" altLang="it-IT" dirty="0"/>
              <a:t> </a:t>
            </a:r>
            <a:r>
              <a:rPr lang="it-IT" altLang="it-IT" i="1" dirty="0" err="1"/>
              <a:t>rareté</a:t>
            </a:r>
            <a:r>
              <a:rPr lang="it-IT" altLang="it-IT" dirty="0" smtClean="0"/>
              <a:t>).</a:t>
            </a:r>
            <a:endParaRPr lang="it-IT" altLang="it-IT" dirty="0"/>
          </a:p>
          <a:p>
            <a:pPr lvl="1"/>
            <a:r>
              <a:rPr lang="it-IT" altLang="it-IT" dirty="0"/>
              <a:t>2. Una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pluralità di mercati </a:t>
            </a:r>
            <a:r>
              <a:rPr lang="it-IT" altLang="it-IT" dirty="0"/>
              <a:t>tra loro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interrelati</a:t>
            </a:r>
            <a:r>
              <a:rPr lang="it-IT" altLang="it-IT" dirty="0" smtClean="0"/>
              <a:t>;</a:t>
            </a:r>
            <a:endParaRPr lang="it-IT" altLang="it-IT" dirty="0"/>
          </a:p>
          <a:p>
            <a:pPr lvl="1"/>
            <a:r>
              <a:rPr lang="it-IT" altLang="it-IT" dirty="0"/>
              <a:t>3. Tecniche produttive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date</a:t>
            </a:r>
            <a:r>
              <a:rPr lang="it-IT" altLang="it-IT" dirty="0"/>
              <a:t>, risorse e n. di lavoratori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dati</a:t>
            </a:r>
            <a:r>
              <a:rPr lang="it-IT" altLang="it-IT" dirty="0"/>
              <a:t>.</a:t>
            </a:r>
          </a:p>
          <a:p>
            <a:pPr>
              <a:lnSpc>
                <a:spcPct val="60000"/>
              </a:lnSpc>
            </a:pPr>
            <a:endParaRPr lang="it-IT" altLang="it-IT" dirty="0"/>
          </a:p>
          <a:p>
            <a:r>
              <a:rPr lang="it-IT" altLang="it-IT" b="1" dirty="0">
                <a:solidFill>
                  <a:srgbClr val="C00000"/>
                </a:solidFill>
              </a:rPr>
              <a:t>Obiettivo</a:t>
            </a:r>
            <a:r>
              <a:rPr lang="it-IT" altLang="it-IT" dirty="0"/>
              <a:t> è determinare le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quantità</a:t>
            </a:r>
            <a:r>
              <a:rPr lang="it-IT" altLang="it-IT" dirty="0"/>
              <a:t> prodotte e scambiate e i relativi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prezzi</a:t>
            </a:r>
            <a:r>
              <a:rPr lang="it-IT" altLang="it-IT" dirty="0"/>
              <a:t> sotto le seguenti ipotesi</a:t>
            </a:r>
            <a:r>
              <a:rPr lang="it-IT" altLang="it-IT" dirty="0" smtClean="0"/>
              <a:t>:</a:t>
            </a:r>
            <a:endParaRPr lang="it-IT" altLang="it-IT" dirty="0"/>
          </a:p>
          <a:p>
            <a:pPr lvl="1"/>
            <a:r>
              <a:rPr lang="it-IT" altLang="it-IT" dirty="0"/>
              <a:t>1.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Completa interrelazione tra i mercati</a:t>
            </a:r>
            <a:r>
              <a:rPr lang="it-IT" altLang="it-IT" dirty="0"/>
              <a:t>: le quantità scambiate di un bene sono funzione non solo del loro prezzo, ma anche dei prezzi di tutti gli altri beni</a:t>
            </a:r>
            <a:r>
              <a:rPr lang="it-IT" altLang="it-IT" dirty="0" smtClean="0"/>
              <a:t>.</a:t>
            </a:r>
          </a:p>
          <a:p>
            <a:pPr lvl="1"/>
            <a:r>
              <a:rPr lang="it-IT" altLang="it-IT" dirty="0" smtClean="0"/>
              <a:t>Poiché i mercati si influenzano l’un l’altro, un mercato non può essere in equilibrio stabile se altri mercati non lo sono</a:t>
            </a:r>
            <a:endParaRPr lang="it-IT" altLang="it-IT" b="1" u="sng" dirty="0"/>
          </a:p>
          <a:p>
            <a:pPr lvl="1"/>
            <a:r>
              <a:rPr lang="it-IT" altLang="it-IT" dirty="0"/>
              <a:t>2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Concorrenza perfetta</a:t>
            </a:r>
            <a:r>
              <a:rPr lang="it-IT" altLang="it-IT" dirty="0"/>
              <a:t>: le unità produttive sono piccole e ciascun soggetto è </a:t>
            </a:r>
            <a:r>
              <a:rPr lang="it-IT" altLang="it-IT" i="1" dirty="0" err="1"/>
              <a:t>price</a:t>
            </a:r>
            <a:r>
              <a:rPr lang="it-IT" altLang="it-IT" i="1" dirty="0"/>
              <a:t> </a:t>
            </a:r>
            <a:r>
              <a:rPr lang="it-IT" altLang="it-IT" i="1" dirty="0" err="1"/>
              <a:t>taker</a:t>
            </a:r>
            <a:r>
              <a:rPr lang="it-IT" altLang="it-IT" dirty="0"/>
              <a:t>.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8793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 diversi tipi di mercato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altLang="it-IT" dirty="0"/>
              <a:t>Vi è un mercato per ogni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 prodotto</a:t>
            </a:r>
            <a:r>
              <a:rPr lang="it-IT" altLang="it-IT" dirty="0"/>
              <a:t>,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servizio</a:t>
            </a:r>
            <a:r>
              <a:rPr lang="it-IT" altLang="it-IT" dirty="0"/>
              <a:t> 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capitale in senso stretto</a:t>
            </a:r>
            <a:r>
              <a:rPr lang="it-IT" altLang="it-IT" dirty="0"/>
              <a:t>;</a:t>
            </a:r>
          </a:p>
          <a:p>
            <a:pPr>
              <a:lnSpc>
                <a:spcPct val="50000"/>
              </a:lnSpc>
            </a:pPr>
            <a:endParaRPr lang="it-IT" altLang="it-IT" sz="1000" dirty="0"/>
          </a:p>
          <a:p>
            <a:r>
              <a:rPr lang="it-IT" altLang="it-IT" dirty="0"/>
              <a:t>Vi sono così tre gruppi di mercati:</a:t>
            </a:r>
          </a:p>
          <a:p>
            <a:pPr>
              <a:lnSpc>
                <a:spcPct val="50000"/>
              </a:lnSpc>
            </a:pPr>
            <a:endParaRPr lang="it-IT" altLang="it-IT" sz="900" dirty="0"/>
          </a:p>
          <a:p>
            <a:pPr lvl="1"/>
            <a:r>
              <a:rPr lang="it-IT" altLang="it-IT" dirty="0"/>
              <a:t>1)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mercati dei servizi produttivi</a:t>
            </a:r>
            <a:r>
              <a:rPr lang="it-IT" altLang="it-IT" dirty="0"/>
              <a:t>. Proprietari fondiari, lavoratori e capitalisti offrono i servizi dei loro capitali. Le imprese domandano tali servizi;</a:t>
            </a:r>
          </a:p>
          <a:p>
            <a:pPr>
              <a:lnSpc>
                <a:spcPct val="50000"/>
              </a:lnSpc>
            </a:pPr>
            <a:endParaRPr lang="it-IT" altLang="it-IT" dirty="0"/>
          </a:p>
          <a:p>
            <a:pPr lvl="1"/>
            <a:r>
              <a:rPr lang="it-IT" altLang="it-IT" dirty="0"/>
              <a:t>2)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mercati dei prodotti</a:t>
            </a:r>
            <a:r>
              <a:rPr lang="it-IT" altLang="it-IT" dirty="0"/>
              <a:t>. Le imprese offrono prodotti e domandano materie prime e beni intermedi. Proprietari fondiari, lavoratori e capitalisti domandano tali prodotti.</a:t>
            </a:r>
          </a:p>
          <a:p>
            <a:pPr>
              <a:lnSpc>
                <a:spcPct val="50000"/>
              </a:lnSpc>
            </a:pPr>
            <a:endParaRPr lang="it-IT" altLang="it-IT" dirty="0"/>
          </a:p>
          <a:p>
            <a:pPr lvl="1"/>
            <a:r>
              <a:rPr lang="it-IT" altLang="it-IT" dirty="0"/>
              <a:t>3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mercati dei capitali nuovi</a:t>
            </a:r>
            <a:r>
              <a:rPr lang="it-IT" altLang="it-IT" dirty="0"/>
              <a:t>. Proprietari fondiari, lavoratori e capitalisti offrono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risparmio</a:t>
            </a:r>
            <a:r>
              <a:rPr lang="it-IT" altLang="it-IT" dirty="0"/>
              <a:t> e domandano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capitali nuovi </a:t>
            </a:r>
            <a:r>
              <a:rPr lang="it-IT" altLang="it-IT" dirty="0"/>
              <a:t>(i cui </a:t>
            </a:r>
            <a:r>
              <a:rPr lang="it-IT" altLang="it-IT" i="1" dirty="0"/>
              <a:t>servizi</a:t>
            </a:r>
            <a:r>
              <a:rPr lang="it-IT" altLang="it-IT" dirty="0"/>
              <a:t> offrono poi alle imprese). Le imprese produttrici di capitali in senso stretto offrono tali beni.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291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L’equilibrio </a:t>
            </a:r>
            <a:r>
              <a:rPr lang="it-IT" dirty="0" err="1" smtClean="0"/>
              <a:t>Walrasiano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335438" cy="4525963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è"/>
            </a:pPr>
            <a:r>
              <a:rPr lang="it-IT" altLang="it-IT" dirty="0"/>
              <a:t>Si ha un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EEG concorrenziale </a:t>
            </a:r>
            <a:r>
              <a:rPr lang="it-IT" altLang="it-IT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walrasiano</a:t>
            </a:r>
            <a:r>
              <a:rPr lang="it-IT" altLang="it-IT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altLang="it-IT" dirty="0"/>
              <a:t>se esiste un insieme di prezzi tale che:</a:t>
            </a:r>
          </a:p>
          <a:p>
            <a:pPr>
              <a:buFont typeface="Wingdings" panose="05000000000000000000" pitchFamily="2" charset="2"/>
              <a:buChar char="è"/>
            </a:pPr>
            <a:endParaRPr lang="it-IT" altLang="it-IT" sz="900" dirty="0"/>
          </a:p>
          <a:p>
            <a:pPr lvl="1"/>
            <a:r>
              <a:rPr lang="it-IT" altLang="it-IT" dirty="0"/>
              <a:t>1. in ogni mercato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domanda eguaglia l’offerta </a:t>
            </a:r>
            <a:r>
              <a:rPr lang="it-IT" altLang="it-IT" dirty="0"/>
              <a:t>(il mercato è sgombro)</a:t>
            </a:r>
          </a:p>
          <a:p>
            <a:pPr>
              <a:lnSpc>
                <a:spcPct val="50000"/>
              </a:lnSpc>
            </a:pPr>
            <a:endParaRPr lang="it-IT" altLang="it-IT" sz="900" dirty="0"/>
          </a:p>
          <a:p>
            <a:pPr lvl="1"/>
            <a:r>
              <a:rPr lang="it-IT" altLang="it-IT" dirty="0"/>
              <a:t>2. ogni agente </a:t>
            </a:r>
            <a:r>
              <a:rPr lang="it-IT" altLang="it-IT" dirty="0" smtClean="0"/>
              <a:t>riesce a vendere </a:t>
            </a:r>
            <a:r>
              <a:rPr lang="it-IT" altLang="it-IT" dirty="0"/>
              <a:t>e </a:t>
            </a:r>
            <a:r>
              <a:rPr lang="it-IT" altLang="it-IT" dirty="0" smtClean="0"/>
              <a:t>acquistare </a:t>
            </a:r>
            <a:r>
              <a:rPr lang="it-IT" altLang="it-IT" dirty="0"/>
              <a:t>secondo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quanto aveva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programmato </a:t>
            </a:r>
            <a:r>
              <a:rPr lang="it-IT" altLang="it-IT" dirty="0" smtClean="0"/>
              <a:t>ai prezzi prevalenti</a:t>
            </a:r>
            <a:endParaRPr lang="it-IT" altLang="it-IT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50000"/>
              </a:lnSpc>
            </a:pPr>
            <a:endParaRPr lang="it-IT" altLang="it-IT" sz="9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it-IT" altLang="it-IT" dirty="0"/>
              <a:t>3. tutti gli agenti, consumatori o imprenditori, 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massimizzano</a:t>
            </a:r>
            <a:r>
              <a:rPr lang="it-IT" altLang="it-IT" b="1" strike="sngStrike" dirty="0">
                <a:solidFill>
                  <a:srgbClr val="C00000"/>
                </a:solidFill>
              </a:rPr>
              <a:t> </a:t>
            </a:r>
            <a:r>
              <a:rPr lang="it-IT" altLang="it-IT" dirty="0"/>
              <a:t>rispettivamente utilità e profitti, dati i loro vincoli</a:t>
            </a:r>
            <a:r>
              <a:rPr lang="it-IT" altLang="it-IT" dirty="0" smtClean="0"/>
              <a:t>.</a:t>
            </a:r>
            <a:endParaRPr lang="it-IT" altLang="it-IT" dirty="0"/>
          </a:p>
          <a:p>
            <a:r>
              <a:rPr lang="it-IT" altLang="it-IT" dirty="0"/>
              <a:t>Occorre trovare un vettore di prezzi che verifichi queste caratteristiche</a:t>
            </a:r>
            <a:r>
              <a:rPr lang="it-IT" altLang="it-IT" dirty="0" smtClean="0"/>
              <a:t>.</a:t>
            </a:r>
            <a:endParaRPr lang="it-IT" altLang="it-IT" sz="1200" dirty="0"/>
          </a:p>
          <a:p>
            <a:r>
              <a:rPr lang="it-IT" altLang="it-IT" dirty="0"/>
              <a:t>Tutti gli scambi devono avvenire a prezzi in grado di “sgombrare” il mercato (prezzi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market-clearing</a:t>
            </a:r>
            <a:r>
              <a:rPr lang="it-IT" altLang="it-IT" dirty="0"/>
              <a:t>). </a:t>
            </a:r>
            <a:endParaRPr lang="it-IT" altLang="it-IT" dirty="0" smtClean="0"/>
          </a:p>
          <a:p>
            <a:r>
              <a:rPr lang="it-IT" altLang="it-IT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it-IT" altLang="it-IT" b="1" i="1" baseline="-25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it-IT" altLang="it-IT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it-IT" altLang="it-IT" b="1" i="1" baseline="-25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it-IT" altLang="it-IT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-p</a:t>
            </a:r>
            <a:r>
              <a:rPr lang="it-IT" altLang="it-IT" b="1" i="1" baseline="-25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it-IT" altLang="it-IT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it-IT" altLang="it-IT" b="1" i="1" baseline="-25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it-IT" altLang="it-IT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 </a:t>
            </a:r>
            <a:r>
              <a:rPr lang="it-IT" altLang="it-IT" dirty="0" smtClean="0"/>
              <a:t>per ogni prodotto, servizio produttivo e bene capitale in senso stretto</a:t>
            </a:r>
            <a:endParaRPr lang="it-IT" altLang="it-IT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altLang="it-IT" dirty="0" smtClean="0"/>
              <a:t>Se </a:t>
            </a:r>
            <a:r>
              <a:rPr lang="it-IT" altLang="it-IT" dirty="0"/>
              <a:t>avvengono a prezzi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 clearing</a:t>
            </a:r>
            <a:r>
              <a:rPr lang="it-IT" altLang="it-IT" dirty="0"/>
              <a:t> ciò modifica il valore delle dotazioni degli agenti e diviene problematica la convergenza verso un’unica configurazione di equilibrio.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374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banditore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altLang="it-IT" dirty="0"/>
              <a:t>Una soluzione a questo problema è fornita dal sistema delle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aste</a:t>
            </a:r>
            <a:r>
              <a:rPr lang="it-IT" altLang="it-IT" dirty="0"/>
              <a:t>. </a:t>
            </a:r>
            <a:r>
              <a:rPr lang="it-IT" altLang="it-IT" dirty="0" err="1"/>
              <a:t>Walras</a:t>
            </a:r>
            <a:r>
              <a:rPr lang="it-IT" altLang="it-IT" dirty="0"/>
              <a:t> ipotizza che il mercato funzioni come un mercato borsistico o un’asta.</a:t>
            </a:r>
          </a:p>
          <a:p>
            <a:pPr>
              <a:lnSpc>
                <a:spcPct val="40000"/>
              </a:lnSpc>
            </a:pPr>
            <a:endParaRPr lang="it-IT" altLang="it-IT" sz="800" dirty="0"/>
          </a:p>
          <a:p>
            <a:r>
              <a:rPr lang="it-IT" altLang="it-IT" dirty="0"/>
              <a:t>Un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Banditore</a:t>
            </a:r>
            <a:r>
              <a:rPr lang="it-IT" altLang="it-IT" dirty="0"/>
              <a:t> “grida” all’inizio un vettore di prezzi “a caso”.</a:t>
            </a:r>
          </a:p>
          <a:p>
            <a:pPr>
              <a:lnSpc>
                <a:spcPct val="40000"/>
              </a:lnSpc>
            </a:pPr>
            <a:endParaRPr lang="it-IT" altLang="it-IT" sz="800" dirty="0"/>
          </a:p>
          <a:p>
            <a:r>
              <a:rPr lang="it-IT" altLang="it-IT" dirty="0"/>
              <a:t>Gli scambisti sono </a:t>
            </a:r>
            <a:r>
              <a:rPr lang="it-IT" altLang="it-IT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price</a:t>
            </a:r>
            <a:r>
              <a:rPr lang="it-IT" altLang="it-IT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altLang="it-IT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takers</a:t>
            </a:r>
            <a:r>
              <a:rPr lang="it-IT" altLang="it-IT" dirty="0"/>
              <a:t>.</a:t>
            </a:r>
          </a:p>
          <a:p>
            <a:pPr>
              <a:lnSpc>
                <a:spcPct val="50000"/>
              </a:lnSpc>
            </a:pPr>
            <a:endParaRPr lang="it-IT" altLang="it-IT" sz="1400" dirty="0"/>
          </a:p>
          <a:p>
            <a:r>
              <a:rPr lang="it-IT" altLang="it-IT" dirty="0"/>
              <a:t>Il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Banditore</a:t>
            </a:r>
            <a:r>
              <a:rPr lang="it-IT" altLang="it-IT" dirty="0"/>
              <a:t> verifica se, in corrispondenza di tali prezzi, vi è equilibrio tra domanda e offerta.</a:t>
            </a:r>
          </a:p>
          <a:p>
            <a:pPr>
              <a:lnSpc>
                <a:spcPct val="40000"/>
              </a:lnSpc>
            </a:pPr>
            <a:endParaRPr lang="it-IT" altLang="it-IT" sz="1200" dirty="0"/>
          </a:p>
          <a:p>
            <a:r>
              <a:rPr lang="it-IT" altLang="it-IT" dirty="0"/>
              <a:t>Il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Banditore</a:t>
            </a:r>
            <a:r>
              <a:rPr lang="it-IT" altLang="it-IT" b="1" dirty="0"/>
              <a:t> </a:t>
            </a:r>
            <a:r>
              <a:rPr lang="it-IT" altLang="it-IT" dirty="0"/>
              <a:t>corregge i prezzi in corrispondenza dei quali si sono verificati eccessi di offerta o di domanda.</a:t>
            </a:r>
          </a:p>
          <a:p>
            <a:pPr>
              <a:lnSpc>
                <a:spcPct val="30000"/>
              </a:lnSpc>
            </a:pPr>
            <a:endParaRPr lang="it-IT" altLang="it-IT" sz="1200" dirty="0"/>
          </a:p>
          <a:p>
            <a:r>
              <a:rPr lang="it-IT" altLang="it-IT" dirty="0"/>
              <a:t>Dopo una serie di passaggi di questo genere (</a:t>
            </a:r>
            <a:r>
              <a:rPr lang="it-IT" altLang="it-IT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tâtonnement</a:t>
            </a:r>
            <a:r>
              <a:rPr lang="it-IT" altLang="it-IT" dirty="0"/>
              <a:t>) si raggiunge equilibrio tra domanda e offerta simultaneamente su tutti i mercati.</a:t>
            </a:r>
          </a:p>
          <a:p>
            <a:pPr>
              <a:lnSpc>
                <a:spcPct val="40000"/>
              </a:lnSpc>
            </a:pPr>
            <a:endParaRPr lang="it-IT" altLang="it-IT" dirty="0"/>
          </a:p>
          <a:p>
            <a:r>
              <a:rPr lang="it-IT" altLang="it-IT" dirty="0"/>
              <a:t>Solo quando il vettore di prezzi di equilibrio è raggiunto, viene chiusa l’asta e gli scambi avvengono effettivamente e simultaneamente, con i prezzi di equilibrio divenuti vincolanti.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4806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800" dirty="0" smtClean="0"/>
              <a:t>La rappresentazione matematica dell’ EEG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altLang="it-IT" dirty="0" smtClean="0"/>
              <a:t>Il </a:t>
            </a:r>
            <a:r>
              <a:rPr lang="it-IT" altLang="it-IT" dirty="0"/>
              <a:t>modello non vuole rappresentare l’economia reale, ma dimostrare che solo il regime di concorrenza perfetta garantisce il conseguimento della “massima soddisfazione possibile” dei bisogni degli individui. </a:t>
            </a:r>
            <a:endParaRPr lang="it-IT" altLang="it-IT" sz="1400" dirty="0"/>
          </a:p>
          <a:p>
            <a:r>
              <a:rPr lang="it-IT" altLang="it-IT" dirty="0" err="1"/>
              <a:t>Walras</a:t>
            </a:r>
            <a:r>
              <a:rPr lang="it-IT" altLang="it-IT" dirty="0"/>
              <a:t> si propone di dimostrare matematicamente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l’esistenza</a:t>
            </a:r>
            <a:r>
              <a:rPr lang="it-IT" altLang="it-IT" dirty="0"/>
              <a:t> dell’EEG</a:t>
            </a:r>
            <a:r>
              <a:rPr lang="it-IT" altLang="it-IT" dirty="0" smtClean="0"/>
              <a:t>.</a:t>
            </a:r>
            <a:endParaRPr lang="it-IT" altLang="it-IT" sz="1400" dirty="0"/>
          </a:p>
          <a:p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di equazioni simultanee </a:t>
            </a:r>
            <a:r>
              <a:rPr lang="it-IT" altLang="it-IT" noProof="1">
                <a:sym typeface="Wingdings" panose="05000000000000000000" pitchFamily="2" charset="2"/>
              </a:rPr>
              <a:t></a:t>
            </a:r>
            <a:r>
              <a:rPr lang="it-IT" altLang="it-IT" dirty="0"/>
              <a:t> L’EEG è determinato se esiste una soluzione unica di tale sistema (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n. di equazioni indipendenti = n. incognite</a:t>
            </a:r>
            <a:r>
              <a:rPr lang="it-IT" altLang="it-IT" dirty="0"/>
              <a:t>).</a:t>
            </a:r>
          </a:p>
          <a:p>
            <a:r>
              <a:rPr lang="it-IT" altLang="it-IT" dirty="0" smtClean="0"/>
              <a:t>Altri problemi: soluzione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economicamente significativa</a:t>
            </a:r>
            <a:r>
              <a:rPr lang="it-IT" altLang="it-IT" dirty="0" smtClean="0"/>
              <a:t>,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unicità e stabilità dell’equilibrio</a:t>
            </a:r>
            <a:endParaRPr lang="it-IT" altLang="it-IT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altLang="it-IT" dirty="0"/>
              <a:t>Nel modello vi sono tanti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mercati</a:t>
            </a:r>
            <a:r>
              <a:rPr lang="it-IT" altLang="it-IT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altLang="it-IT" dirty="0"/>
              <a:t>quanti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beni</a:t>
            </a:r>
            <a:r>
              <a:rPr lang="it-IT" altLang="it-IT" dirty="0"/>
              <a:t> prodotti 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servizi</a:t>
            </a:r>
            <a:r>
              <a:rPr lang="it-IT" altLang="it-IT" dirty="0"/>
              <a:t>. Ogni mercato è rappresentato da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un’equazione per la domanda, un’equazione per l’offerta</a:t>
            </a:r>
            <a:r>
              <a:rPr lang="it-IT" altLang="it-IT" dirty="0"/>
              <a:t> 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 condizione di equilibrio</a:t>
            </a:r>
            <a:r>
              <a:rPr lang="it-IT" altLang="it-IT" dirty="0"/>
              <a:t>, le cui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incognite</a:t>
            </a:r>
            <a:r>
              <a:rPr lang="it-IT" altLang="it-IT" dirty="0"/>
              <a:t> sono i prezzi (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it-IT" altLang="it-IT" dirty="0"/>
              <a:t>) e le quantità (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it-IT" altLang="it-IT" dirty="0"/>
              <a:t>).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6002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sistema di equazioni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4356"/>
                <a:ext cx="8229600" cy="4521807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it-IT" dirty="0" smtClean="0"/>
                  <a:t>Si ha equilibrio  se esiste un vettore di prezzi </a:t>
                </a:r>
                <a:r>
                  <a:rPr lang="it-IT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</a:t>
                </a:r>
                <a:r>
                  <a:rPr lang="it-IT" b="1" dirty="0"/>
                  <a:t> </a:t>
                </a:r>
                <a:r>
                  <a:rPr lang="it-IT" dirty="0"/>
                  <a:t>tale che gli </a:t>
                </a:r>
                <a:r>
                  <a:rPr lang="it-IT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eccessi</a:t>
                </a:r>
                <a:r>
                  <a:rPr lang="it-IT" dirty="0" smtClean="0"/>
                  <a:t> </a:t>
                </a:r>
                <a:r>
                  <a:rPr lang="it-IT" dirty="0"/>
                  <a:t>di domanda o di offerta sono </a:t>
                </a:r>
                <a:r>
                  <a:rPr lang="it-IT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nulli</a:t>
                </a:r>
                <a:r>
                  <a:rPr lang="it-IT" dirty="0"/>
                  <a:t> </a:t>
                </a:r>
                <a:r>
                  <a:rPr lang="it-IT" dirty="0" smtClean="0"/>
                  <a:t>in </a:t>
                </a:r>
                <a:r>
                  <a:rPr lang="it-IT" dirty="0"/>
                  <a:t>tutti i </a:t>
                </a:r>
                <a:r>
                  <a:rPr lang="it-IT" dirty="0" smtClean="0"/>
                  <a:t>mercati</a:t>
                </a:r>
                <a:endParaRPr lang="it-IT" dirty="0"/>
              </a:p>
              <a:p>
                <a:r>
                  <a:rPr lang="it-IT" dirty="0" smtClean="0"/>
                  <a:t>Il modello di equilibrio è rappresentato da un doppio sistema di equazioni.</a:t>
                </a:r>
              </a:p>
              <a:p>
                <a:r>
                  <a:rPr lang="it-IT" dirty="0" smtClean="0"/>
                  <a:t>Il primo gruppo sono equazioni di equilibrio, il secondo di comportamento (le quantità domandate e offerte dipendono dai prezzi (da tutti i prezzi a causa dell’interdipendenza dei mercati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it-IT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  <m:e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…………….</m:t>
                            </m:r>
                          </m:e>
                          <m:e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</m:eqArr>
                      </m:e>
                    </m:d>
                  </m:oMath>
                </a14:m>
                <a:r>
                  <a:rPr lang="it-IT" dirty="0" smtClean="0"/>
                  <a:t>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it-IT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it-IT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 dirty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it-IT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b>
                            </m:sSub>
                            <m:r>
                              <a:rPr lang="it-IT" i="1" dirty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it-IT" b="1" i="1" dirty="0" smtClean="0">
                                    <a:solidFill>
                                      <a:srgbClr val="C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1" i="1" dirty="0">
                                    <a:solidFill>
                                      <a:srgbClr val="C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it-IT" b="1" i="1" dirty="0">
                                    <a:solidFill>
                                      <a:srgbClr val="C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it-IT" b="1" i="1" dirty="0" smtClean="0">
                                    <a:solidFill>
                                      <a:srgbClr val="C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 dirty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i="1" dirty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sub>
                            </m:sSub>
                            <m:r>
                              <a:rPr lang="it-IT" i="1" dirty="0">
                                <a:latin typeface="Cambria Math" panose="02040503050406030204" pitchFamily="18" charset="0"/>
                              </a:rPr>
                              <m:t>…</m:t>
                            </m:r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it-IT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 dirty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i="1" dirty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e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it-IT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 dirty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it-IT" i="1" dirty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it-IT" b="1" i="1" dirty="0" smtClean="0">
                                    <a:solidFill>
                                      <a:srgbClr val="C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1" i="1" dirty="0">
                                    <a:solidFill>
                                      <a:srgbClr val="C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it-IT" b="1" i="1" dirty="0">
                                    <a:solidFill>
                                      <a:srgbClr val="C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it-IT" b="1" i="1" dirty="0">
                                    <a:solidFill>
                                      <a:srgbClr val="C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i="1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dirty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b="0" i="0" dirty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2,</m:t>
                                </m:r>
                              </m:sub>
                            </m:sSub>
                            <m:r>
                              <a:rPr lang="it-IT" i="1" dirty="0">
                                <a:latin typeface="Cambria Math" panose="02040503050406030204" pitchFamily="18" charset="0"/>
                              </a:rPr>
                              <m:t>…</m:t>
                            </m:r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it-IT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 dirty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i="1" dirty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it-IT" i="1" dirty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…………….</m:t>
                            </m:r>
                          </m:e>
                          <m:e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it-IT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 dirty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b>
                            </m:sSub>
                            <m:r>
                              <a:rPr lang="it-IT" i="1" dirty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it-IT" i="1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dirty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b="0" i="0" dirty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1,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 dirty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i="1" dirty="0">
                                    <a:latin typeface="Cambria Math" panose="02040503050406030204" pitchFamily="18" charset="0"/>
                                  </a:rPr>
                                  <m:t>2,</m:t>
                                </m:r>
                              </m:sub>
                            </m:sSub>
                            <m:r>
                              <a:rPr lang="it-IT" i="1" dirty="0">
                                <a:latin typeface="Cambria Math" panose="02040503050406030204" pitchFamily="18" charset="0"/>
                              </a:rPr>
                              <m:t>…</m:t>
                            </m:r>
                            <m:r>
                              <a:rPr lang="it-IT" b="1" i="1" dirty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it-IT" b="1" i="1" dirty="0" smtClean="0">
                                    <a:solidFill>
                                      <a:srgbClr val="C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1" i="1" dirty="0">
                                    <a:solidFill>
                                      <a:srgbClr val="C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it-IT" b="1" i="1" dirty="0">
                                    <a:solidFill>
                                      <a:srgbClr val="C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b>
                            </m:sSub>
                            <m:r>
                              <a:rPr lang="it-IT" i="1" dirty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e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it-IT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 dirty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it-IT" i="1" dirty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it-IT" i="1" dirty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it-IT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dirty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b="0" i="0" dirty="0">
                                    <a:latin typeface="Cambria Math" panose="02040503050406030204" pitchFamily="18" charset="0"/>
                                  </a:rPr>
                                  <m:t>1,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 dirty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i="1" dirty="0">
                                    <a:latin typeface="Cambria Math" panose="02040503050406030204" pitchFamily="18" charset="0"/>
                                  </a:rPr>
                                  <m:t>2,</m:t>
                                </m:r>
                              </m:sub>
                            </m:sSub>
                            <m:r>
                              <a:rPr lang="it-IT" i="1" dirty="0">
                                <a:latin typeface="Cambria Math" panose="02040503050406030204" pitchFamily="18" charset="0"/>
                              </a:rPr>
                              <m:t>…</m:t>
                            </m:r>
                            <m:r>
                              <a:rPr lang="it-IT" b="1" i="1" dirty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it-IT" b="1" i="1" dirty="0" smtClean="0">
                                    <a:solidFill>
                                      <a:srgbClr val="C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1" i="1" dirty="0">
                                    <a:solidFill>
                                      <a:srgbClr val="C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it-IT" b="1" i="1" dirty="0">
                                    <a:solidFill>
                                      <a:srgbClr val="C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b>
                            </m:sSub>
                            <m:r>
                              <a:rPr lang="it-IT" i="1" dirty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eqArr>
                      </m:e>
                    </m:d>
                  </m:oMath>
                </a14:m>
                <a:endParaRPr lang="it-IT" dirty="0" smtClean="0"/>
              </a:p>
              <a:p>
                <a:pPr marL="0" indent="0">
                  <a:buNone/>
                </a:pPr>
                <a:endParaRPr lang="it-IT" dirty="0" smtClean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4356"/>
                <a:ext cx="8229600" cy="4521807"/>
              </a:xfrm>
              <a:blipFill>
                <a:blip r:embed="rId2"/>
                <a:stretch>
                  <a:fillRect l="-815" t="-22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009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legge di </a:t>
            </a:r>
            <a:r>
              <a:rPr lang="it-IT" dirty="0" err="1" smtClean="0"/>
              <a:t>Walras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r>
                  <a:rPr lang="it-IT" altLang="it-IT" dirty="0" smtClean="0"/>
                  <a:t>Walras</a:t>
                </a:r>
                <a:r>
                  <a:rPr lang="it-IT" altLang="it-IT" dirty="0"/>
                  <a:t> dimostra che, dati i vincoli di bilancio degli agenti, </a:t>
                </a:r>
                <a:r>
                  <a:rPr lang="it-IT" altLang="it-IT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la somma degli eccessi di domanda </a:t>
                </a:r>
                <a:r>
                  <a:rPr lang="it-IT" altLang="it-IT" dirty="0"/>
                  <a:t>positivi e negativi (eccessi di offerta)</a:t>
                </a:r>
                <a:r>
                  <a:rPr lang="it-IT" altLang="it-IT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in tutti i mercati deve essere pari a zero</a:t>
                </a:r>
                <a:r>
                  <a:rPr lang="it-IT" altLang="it-IT" dirty="0" smtClean="0"/>
                  <a:t>.</a:t>
                </a:r>
              </a:p>
              <a:p>
                <a:r>
                  <a:rPr lang="it-IT" altLang="it-IT" dirty="0" smtClean="0"/>
                  <a:t>1)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it-IT" altLang="it-IT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it-IT" altLang="it-IT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it-IT" altLang="it-IT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it-IT" altLang="it-IT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d>
                          <m:dPr>
                            <m:ctrlPr>
                              <a:rPr lang="it-IT" altLang="it-IT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altLang="it-I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altLang="it-IT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altLang="it-IT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altLang="it-I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altLang="it-IT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it-IT" altLang="it-IT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it-IT" altLang="it-IT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it-IT" altLang="it-I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altLang="it-IT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altLang="it-IT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altLang="it-I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altLang="it-IT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it-IT" altLang="it-IT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it-IT" altLang="it-IT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nary>
                  </m:oMath>
                </a14:m>
                <a:endParaRPr lang="it-IT" altLang="it-IT" dirty="0" smtClean="0"/>
              </a:p>
              <a:p>
                <a:r>
                  <a:rPr lang="it-IT" altLang="it-IT" dirty="0" smtClean="0"/>
                  <a:t>Per il vincolo di bilancio ognuno domanda beni per un valore uguale a quello dei beni offerti (legge di </a:t>
                </a:r>
                <a:r>
                  <a:rPr lang="it-IT" altLang="it-IT" dirty="0" err="1"/>
                  <a:t>S</a:t>
                </a:r>
                <a:r>
                  <a:rPr lang="it-IT" altLang="it-IT" dirty="0" err="1" smtClean="0"/>
                  <a:t>ay</a:t>
                </a:r>
                <a:r>
                  <a:rPr lang="it-IT" altLang="it-IT" dirty="0" smtClean="0"/>
                  <a:t>)</a:t>
                </a:r>
              </a:p>
              <a:p>
                <a:r>
                  <a:rPr lang="it-IT" altLang="it-IT" dirty="0" smtClean="0"/>
                  <a:t>Di conseguenza se </a:t>
                </a:r>
                <a:r>
                  <a:rPr lang="it-IT" altLang="it-IT" i="1" dirty="0" smtClean="0"/>
                  <a:t>n-</a:t>
                </a:r>
                <a:r>
                  <a:rPr lang="it-IT" altLang="it-IT" dirty="0" smtClean="0"/>
                  <a:t>1 mercati sono in equilibrio deve esserlo anche l’ultimo</a:t>
                </a:r>
              </a:p>
              <a:p>
                <a:r>
                  <a:rPr lang="it-IT" altLang="it-IT" dirty="0" smtClean="0"/>
                  <a:t>2)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it-IT" altLang="it-IT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it-IT" altLang="it-IT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it-IT" altLang="it-IT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d>
                          <m:dPr>
                            <m:ctrlPr>
                              <a:rPr lang="it-IT" alt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it-IT" altLang="it-IT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altLang="it-IT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nary>
                  </m:oMath>
                </a14:m>
                <a:r>
                  <a:rPr lang="it-IT" altLang="it-IT" dirty="0" smtClean="0"/>
                  <a:t> (n-1 mercati sono in equilibrio). Per l’equazione 1) deve essere anche vero che</a:t>
                </a:r>
              </a:p>
              <a:p>
                <a:r>
                  <a:rPr lang="it-IT" altLang="it-IT" dirty="0"/>
                  <a:t>3</a:t>
                </a:r>
                <a:r>
                  <a:rPr lang="it-IT" altLang="it-IT" dirty="0" smtClean="0"/>
                  <a:t>)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it-IT" altLang="it-IT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it-IT" altLang="it-IT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d>
                          <m:dPr>
                            <m:ctrlPr>
                              <a:rPr lang="it-IT" alt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it-IT" altLang="it-IT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it-IT" altLang="it-IT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it-IT" alt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it-IT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it-IT" altLang="it-IT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it-IT" altLang="it-IT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it-IT" alt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it-IT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it-IT" altLang="it-IT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it-IT" alt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it-IT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it-IT" altLang="it-IT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it-IT" alt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it-IT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it-IT" altLang="it-IT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)=0</m:t>
                        </m:r>
                      </m:e>
                    </m:nary>
                  </m:oMath>
                </a14:m>
                <a:endParaRPr lang="it-IT" altLang="it-IT" dirty="0" smtClean="0"/>
              </a:p>
              <a:p>
                <a:r>
                  <a:rPr lang="it-IT" altLang="it-IT" dirty="0" smtClean="0"/>
                  <a:t>In base alla equazione 2) deve essere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alt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it-IT" alt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altLang="it-IT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it-IT" alt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it-IT" alt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it-IT" altLang="it-IT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altLang="it-IT" i="1">
                        <a:latin typeface="Cambria Math" panose="02040503050406030204" pitchFamily="18" charset="0"/>
                      </a:rPr>
                      <m:t>)=0</m:t>
                    </m:r>
                  </m:oMath>
                </a14:m>
                <a:r>
                  <a:rPr lang="it-IT" altLang="it-IT" dirty="0" smtClean="0"/>
                  <a:t>, cioè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alt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it-IT" altLang="it-IT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altLang="it-IT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alt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it-IT" altLang="it-IT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it-IT" altLang="it-IT" dirty="0" smtClean="0"/>
              </a:p>
              <a:p>
                <a:r>
                  <a:rPr lang="it-IT" altLang="it-IT" dirty="0" smtClean="0"/>
                  <a:t>Una equazione </a:t>
                </a:r>
                <a:r>
                  <a:rPr lang="it-IT" altLang="it-IT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non è indipendente </a:t>
                </a:r>
                <a:r>
                  <a:rPr lang="it-IT" altLang="it-IT" dirty="0" smtClean="0"/>
                  <a:t>dalle altre </a:t>
                </a:r>
              </a:p>
              <a:p>
                <a:r>
                  <a:rPr lang="it-IT" altLang="it-IT" dirty="0" smtClean="0"/>
                  <a:t>Si hanno </a:t>
                </a:r>
                <a:r>
                  <a:rPr lang="it-IT" altLang="it-IT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</a:t>
                </a:r>
                <a:r>
                  <a:rPr lang="it-IT" altLang="it-IT" b="1" i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 </a:t>
                </a:r>
                <a:r>
                  <a:rPr lang="it-IT" altLang="it-IT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incognite</a:t>
                </a:r>
                <a:r>
                  <a:rPr lang="it-IT" altLang="it-IT" b="1" i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it-IT" altLang="it-IT" i="1" dirty="0" smtClean="0"/>
                  <a:t>(m </a:t>
                </a:r>
                <a:r>
                  <a:rPr lang="it-IT" altLang="it-IT" dirty="0" smtClean="0"/>
                  <a:t>prezzi</a:t>
                </a:r>
                <a:r>
                  <a:rPr lang="it-IT" altLang="it-IT" i="1" dirty="0" smtClean="0"/>
                  <a:t> m </a:t>
                </a:r>
                <a:r>
                  <a:rPr lang="it-IT" altLang="it-IT" dirty="0" smtClean="0"/>
                  <a:t>quantità domandate </a:t>
                </a:r>
                <a:r>
                  <a:rPr lang="it-IT" altLang="it-IT" i="1" dirty="0" smtClean="0"/>
                  <a:t>e m </a:t>
                </a:r>
                <a:r>
                  <a:rPr lang="it-IT" altLang="it-IT" dirty="0" smtClean="0"/>
                  <a:t>quantità offerte</a:t>
                </a:r>
                <a:r>
                  <a:rPr lang="it-IT" altLang="it-IT" i="1" dirty="0" smtClean="0"/>
                  <a:t>) e </a:t>
                </a:r>
                <a:r>
                  <a:rPr lang="it-IT" altLang="it-IT" b="1" i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3m-1</a:t>
                </a:r>
                <a:r>
                  <a:rPr lang="it-IT" altLang="it-IT" i="1" dirty="0" smtClean="0"/>
                  <a:t> </a:t>
                </a:r>
                <a:r>
                  <a:rPr lang="it-IT" altLang="it-IT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equazioni indipendenti </a:t>
                </a:r>
                <a:r>
                  <a:rPr lang="it-IT" altLang="it-IT" i="1" dirty="0" smtClean="0"/>
                  <a:t>(m </a:t>
                </a:r>
                <a:r>
                  <a:rPr lang="it-IT" altLang="it-IT" dirty="0" smtClean="0"/>
                  <a:t>equazioni di domanda</a:t>
                </a:r>
                <a:r>
                  <a:rPr lang="it-IT" altLang="it-IT" i="1" dirty="0" smtClean="0"/>
                  <a:t>, m </a:t>
                </a:r>
                <a:r>
                  <a:rPr lang="it-IT" altLang="it-IT" dirty="0" smtClean="0"/>
                  <a:t>equazioni di offerta </a:t>
                </a:r>
                <a:r>
                  <a:rPr lang="it-IT" altLang="it-IT" i="1" dirty="0" smtClean="0"/>
                  <a:t>e </a:t>
                </a:r>
                <a:r>
                  <a:rPr lang="it-IT" altLang="it-IT" b="1" i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m-</a:t>
                </a:r>
                <a:r>
                  <a:rPr lang="it-IT" altLang="it-IT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</a:t>
                </a:r>
                <a:r>
                  <a:rPr lang="it-IT" altLang="it-IT" i="1" dirty="0" smtClean="0"/>
                  <a:t> </a:t>
                </a:r>
                <a:r>
                  <a:rPr lang="it-IT" altLang="it-IT" dirty="0" smtClean="0"/>
                  <a:t>equazioni indipendenti di equilibrio)</a:t>
                </a:r>
              </a:p>
              <a:p>
                <a:endParaRPr lang="it-IT" altLang="it-IT" dirty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44" t="-2156" r="-125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739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biografia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altLang="it-IT" dirty="0"/>
              <a:t>Nasce a </a:t>
            </a:r>
            <a:r>
              <a:rPr lang="it-IT" altLang="it-IT" dirty="0" err="1"/>
              <a:t>Evreux</a:t>
            </a:r>
            <a:r>
              <a:rPr lang="it-IT" altLang="it-IT" dirty="0"/>
              <a:t> (Dipartimento dell’</a:t>
            </a:r>
            <a:r>
              <a:rPr lang="it-IT" altLang="it-IT" dirty="0" err="1"/>
              <a:t>Eure</a:t>
            </a:r>
            <a:r>
              <a:rPr lang="it-IT" altLang="it-IT" dirty="0"/>
              <a:t>, in Normandia</a:t>
            </a:r>
            <a:r>
              <a:rPr lang="it-IT" altLang="it-IT" dirty="0" smtClean="0"/>
              <a:t>) nel 1834</a:t>
            </a:r>
          </a:p>
          <a:p>
            <a:r>
              <a:rPr lang="it-IT" altLang="it-IT" dirty="0" smtClean="0"/>
              <a:t>È figlio di un economista (Auguste </a:t>
            </a:r>
            <a:r>
              <a:rPr lang="it-IT" altLang="it-IT" dirty="0" err="1" smtClean="0"/>
              <a:t>Walras</a:t>
            </a:r>
            <a:r>
              <a:rPr lang="it-IT" altLang="it-IT" dirty="0" smtClean="0"/>
              <a:t>)</a:t>
            </a:r>
          </a:p>
          <a:p>
            <a:r>
              <a:rPr lang="it-IT" altLang="it-IT" dirty="0"/>
              <a:t>1854. Entra all’</a:t>
            </a:r>
            <a:r>
              <a:rPr lang="it-IT" altLang="it-IT" dirty="0" err="1"/>
              <a:t>Ecole</a:t>
            </a:r>
            <a:r>
              <a:rPr lang="it-IT" altLang="it-IT" dirty="0"/>
              <a:t> </a:t>
            </a:r>
            <a:r>
              <a:rPr lang="it-IT" altLang="it-IT" dirty="0" err="1"/>
              <a:t>Supérieure</a:t>
            </a:r>
            <a:r>
              <a:rPr lang="it-IT" altLang="it-IT" dirty="0"/>
              <a:t> </a:t>
            </a:r>
            <a:r>
              <a:rPr lang="it-IT" altLang="it-IT" dirty="0" err="1"/>
              <a:t>des</a:t>
            </a:r>
            <a:r>
              <a:rPr lang="it-IT" altLang="it-IT" dirty="0"/>
              <a:t> </a:t>
            </a:r>
            <a:r>
              <a:rPr lang="it-IT" altLang="it-IT" dirty="0" err="1"/>
              <a:t>Mines</a:t>
            </a:r>
            <a:r>
              <a:rPr lang="it-IT" altLang="it-IT" dirty="0"/>
              <a:t> di Parigi, per studiare ingegneria mineraria, ma abbandona presto</a:t>
            </a:r>
          </a:p>
          <a:p>
            <a:r>
              <a:rPr lang="it-IT" altLang="it-IT" dirty="0"/>
              <a:t>Si occupa di letteratura e giornalismo e fu anche direttore di una banca cooperativa</a:t>
            </a:r>
          </a:p>
          <a:p>
            <a:r>
              <a:rPr lang="it-IT" altLang="it-IT" dirty="0"/>
              <a:t>Nel 1870 ottiene la cattedra di economia presso l’università di </a:t>
            </a:r>
            <a:r>
              <a:rPr lang="it-IT" altLang="it-IT" dirty="0" smtClean="0"/>
              <a:t>Losanna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dirty="0"/>
              <a:t>1874. Primo volume degli </a:t>
            </a:r>
            <a:r>
              <a:rPr lang="it-IT" altLang="it-IT" i="1" dirty="0" err="1"/>
              <a:t>Eléments</a:t>
            </a:r>
            <a:r>
              <a:rPr lang="it-IT" altLang="it-IT" i="1" dirty="0"/>
              <a:t> d’</a:t>
            </a:r>
            <a:r>
              <a:rPr lang="it-IT" altLang="it-IT" i="1" dirty="0" err="1"/>
              <a:t>économie</a:t>
            </a:r>
            <a:r>
              <a:rPr lang="it-IT" altLang="it-IT" i="1" dirty="0"/>
              <a:t> </a:t>
            </a:r>
            <a:r>
              <a:rPr lang="it-IT" altLang="it-IT" i="1" dirty="0" err="1"/>
              <a:t>politique</a:t>
            </a:r>
            <a:r>
              <a:rPr lang="it-IT" altLang="it-IT" i="1" dirty="0"/>
              <a:t> pure</a:t>
            </a:r>
            <a:endParaRPr lang="it-IT" altLang="it-IT" dirty="0"/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dirty="0"/>
              <a:t>Nel 1892 si ritira dall’insegnamento e designa suo successore Vilfredo Pareto.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dirty="0"/>
              <a:t>1896. </a:t>
            </a:r>
            <a:r>
              <a:rPr lang="it-IT" altLang="it-IT" i="1" dirty="0" err="1"/>
              <a:t>Etudes</a:t>
            </a:r>
            <a:r>
              <a:rPr lang="it-IT" altLang="it-IT" i="1" dirty="0"/>
              <a:t> d’</a:t>
            </a:r>
            <a:r>
              <a:rPr lang="it-IT" altLang="it-IT" i="1" dirty="0" err="1"/>
              <a:t>économie</a:t>
            </a:r>
            <a:r>
              <a:rPr lang="it-IT" altLang="it-IT" i="1" dirty="0"/>
              <a:t> sociale</a:t>
            </a:r>
            <a:endParaRPr lang="it-IT" altLang="it-IT" dirty="0"/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dirty="0"/>
              <a:t>1898. </a:t>
            </a:r>
            <a:r>
              <a:rPr lang="it-IT" altLang="it-IT" i="1" dirty="0" err="1"/>
              <a:t>Etudes</a:t>
            </a:r>
            <a:r>
              <a:rPr lang="it-IT" altLang="it-IT" i="1" dirty="0"/>
              <a:t> d’</a:t>
            </a:r>
            <a:r>
              <a:rPr lang="it-IT" altLang="it-IT" i="1" dirty="0" err="1"/>
              <a:t>économie</a:t>
            </a:r>
            <a:r>
              <a:rPr lang="it-IT" altLang="it-IT" i="1" dirty="0"/>
              <a:t> </a:t>
            </a:r>
            <a:r>
              <a:rPr lang="it-IT" altLang="it-IT" i="1" dirty="0" err="1" smtClean="0"/>
              <a:t>appliquée</a:t>
            </a:r>
            <a:endParaRPr lang="it-IT" altLang="it-IT" dirty="0"/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dirty="0"/>
              <a:t>Muore nel 1910.</a:t>
            </a:r>
          </a:p>
          <a:p>
            <a:endParaRPr lang="it-IT" altLang="it-IT" dirty="0"/>
          </a:p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6791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smtClean="0"/>
              <a:t>Il numerario e i problemi dell’EEG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it-IT" altLang="it-IT" dirty="0" smtClean="0"/>
              <a:t>Nel sistema </a:t>
            </a:r>
            <a:r>
              <a:rPr lang="it-IT" altLang="it-IT" dirty="0"/>
              <a:t>una delle equazioni dipende funzionalmente dalle altre. </a:t>
            </a:r>
            <a:r>
              <a:rPr lang="it-IT" altLang="it-IT" noProof="1">
                <a:sym typeface="Wingdings" panose="05000000000000000000" pitchFamily="2" charset="2"/>
              </a:rPr>
              <a:t></a:t>
            </a:r>
            <a:r>
              <a:rPr lang="it-IT" altLang="it-IT" dirty="0"/>
              <a:t> Quindi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 è una equazione in meno </a:t>
            </a:r>
            <a:r>
              <a:rPr lang="it-IT" altLang="it-IT" dirty="0"/>
              <a:t>rispetto alle incognite da determinare</a:t>
            </a:r>
            <a:r>
              <a:rPr lang="it-IT" altLang="it-IT" dirty="0" smtClean="0"/>
              <a:t>.</a:t>
            </a:r>
            <a:endParaRPr lang="it-IT" altLang="it-IT" sz="2400" dirty="0"/>
          </a:p>
          <a:p>
            <a:r>
              <a:rPr lang="it-IT" altLang="it-IT" dirty="0"/>
              <a:t>L’incognita di troppo viene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eliminata </a:t>
            </a:r>
            <a:r>
              <a:rPr lang="it-IT" altLang="it-IT" dirty="0"/>
              <a:t>in base alla considerazione che interessa determinare solo i prezzi relativi, non i prezzi assoluti </a:t>
            </a:r>
            <a:r>
              <a:rPr lang="it-IT" altLang="it-IT" noProof="1">
                <a:sym typeface="Wingdings" panose="05000000000000000000" pitchFamily="2" charset="2"/>
              </a:rPr>
              <a:t></a:t>
            </a:r>
            <a:r>
              <a:rPr lang="it-IT" altLang="it-IT" dirty="0"/>
              <a:t> una delle variabili viene assunta come numerario (</a:t>
            </a:r>
            <a:r>
              <a:rPr lang="it-IT" altLang="it-IT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1</a:t>
            </a:r>
            <a:r>
              <a:rPr lang="it-IT" altLang="it-IT" dirty="0" smtClean="0"/>
              <a:t>)</a:t>
            </a:r>
            <a:endParaRPr lang="it-IT" altLang="it-IT" sz="2800" dirty="0"/>
          </a:p>
          <a:p>
            <a:r>
              <a:rPr lang="it-IT" altLang="it-IT" dirty="0"/>
              <a:t>Ciò sembrava a </a:t>
            </a:r>
            <a:r>
              <a:rPr lang="it-IT" altLang="it-IT" dirty="0" err="1"/>
              <a:t>Walras</a:t>
            </a:r>
            <a:r>
              <a:rPr lang="it-IT" altLang="it-IT" dirty="0"/>
              <a:t>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sufficiente</a:t>
            </a:r>
            <a:r>
              <a:rPr lang="it-IT" altLang="it-IT" dirty="0"/>
              <a:t> per dimostrare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l’esistenza</a:t>
            </a:r>
            <a:r>
              <a:rPr lang="it-IT" altLang="it-IT" dirty="0"/>
              <a:t> dell’equilibrio. Le analisi successive hanno però dimostrato che la parità tra incognite ed equazioni è solo una condizione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necessaria</a:t>
            </a:r>
            <a:r>
              <a:rPr lang="it-IT" altLang="it-IT" dirty="0"/>
              <a:t> ma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 sufficiente</a:t>
            </a:r>
            <a:r>
              <a:rPr lang="it-IT" altLang="it-IT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dirty="0" err="1"/>
              <a:t>Walras</a:t>
            </a:r>
            <a:r>
              <a:rPr lang="it-IT" altLang="it-IT" dirty="0"/>
              <a:t> non dà una dimostrazione della tesi che l’equilibrio massimizza l’utilità di tutti gli individui e non </a:t>
            </a:r>
            <a:r>
              <a:rPr lang="it-IT" altLang="it-IT" dirty="0" smtClean="0"/>
              <a:t>chiarisce </a:t>
            </a:r>
            <a:r>
              <a:rPr lang="it-IT" altLang="it-IT" dirty="0"/>
              <a:t>il concetto di “massima soddisfazione”. Una soluzione sarà data da Pareto</a:t>
            </a:r>
            <a:r>
              <a:rPr lang="it-IT" altLang="it-IT" dirty="0" smtClean="0"/>
              <a:t>.</a:t>
            </a:r>
            <a:endParaRPr lang="it-IT" altLang="it-IT" dirty="0"/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dirty="0" err="1"/>
              <a:t>Walras</a:t>
            </a:r>
            <a:r>
              <a:rPr lang="it-IT" altLang="it-IT" dirty="0"/>
              <a:t> non si rende conto dei problemi analitici connessi al </a:t>
            </a:r>
            <a:r>
              <a:rPr lang="it-IT" altLang="it-IT" i="1" dirty="0" err="1"/>
              <a:t>tâtonnement</a:t>
            </a:r>
            <a:r>
              <a:rPr lang="it-IT" altLang="it-IT" dirty="0"/>
              <a:t>. Problema degli scambi a prezzi </a:t>
            </a:r>
            <a:r>
              <a:rPr lang="it-IT" altLang="it-IT" i="1" dirty="0"/>
              <a:t>non clearing</a:t>
            </a:r>
            <a:r>
              <a:rPr lang="it-IT" altLang="it-IT" dirty="0" smtClean="0"/>
              <a:t>.</a:t>
            </a:r>
            <a:endParaRPr lang="it-IT" altLang="it-IT" dirty="0"/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dirty="0"/>
              <a:t>L’analisi della formazione di nuovo capitale è difficilmente compatibile con la natura statica del suo modello</a:t>
            </a:r>
            <a:r>
              <a:rPr lang="it-IT" altLang="it-IT" dirty="0" smtClean="0"/>
              <a:t>.</a:t>
            </a:r>
            <a:endParaRPr lang="it-IT" altLang="it-IT" dirty="0"/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dirty="0" err="1"/>
              <a:t>Walras</a:t>
            </a:r>
            <a:r>
              <a:rPr lang="it-IT" altLang="it-IT" dirty="0"/>
              <a:t> non risolve tutti i problemi relativi alla dimostrazione dell’esistenza, unicità e stabilità dell’EEG.</a:t>
            </a:r>
          </a:p>
          <a:p>
            <a:endParaRPr lang="it-IT" altLang="it-IT" dirty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9097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Scienza e morale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«Dobbiamo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distinguere scienza, arte e morale…</a:t>
            </a:r>
          </a:p>
          <a:p>
            <a:pPr marL="0" indent="0">
              <a:buNone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Ora, innanzitutto, i fatti che si verificano nel mondo possono essere considerati di due specie: gli uni hanno la loro origine nel gioco delle forze della natura che sono forze cieche e fatali; gli altri hanno la loro fonte nell’esercizio della volontà dell’uomo che è una forza intelligente e libera. I fatti della prima specie hanno per teatro la natura, e per questo li chiameremo fatti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naturali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; i fatti della seconda specie hanno per teatro l’umanità, e per questo li chiameremo fatti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umani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0" indent="0">
              <a:buNone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E’ chiaro che, quanto agli effetti delle forze naturali, non c’è altro da fare che riconoscerli, constatarli, spiegarli e che invece quanto agli effetti della volontà umana occorre prima riconoscerli, constatarli, e spiegarli, in seguito governarli.</a:t>
            </a:r>
          </a:p>
          <a:p>
            <a:pPr marL="0" indent="0">
              <a:buNone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Gli effetti delle forze naturali saranno dunque l’oggetto di uno studio che si chiamerà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scienza pura naturale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scienza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propriamente detta. Gli effetti della volontà umana saranno anzitutto l’oggetto di uno studio che si chiamerà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scienza pura morale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storia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, e in seguito di uno studio che si chiamerà con altro nome, arte o morale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.»</a:t>
            </a:r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6551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Vero, utile e giustizia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t-IT" altLang="it-IT" sz="2200" dirty="0">
                <a:latin typeface="Arial" panose="020B0604020202020204" pitchFamily="34" charset="0"/>
                <a:cs typeface="Arial" panose="020B0604020202020204" pitchFamily="34" charset="0"/>
              </a:rPr>
              <a:t>Le persone, poi, nei loro atti dettati dalla volontà, hanno a che fare con due ordini di esseri: le altre </a:t>
            </a:r>
            <a:r>
              <a:rPr lang="it-IT" altLang="it-IT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persone</a:t>
            </a:r>
            <a:r>
              <a:rPr lang="it-IT" altLang="it-IT" sz="2200" dirty="0">
                <a:latin typeface="Arial" panose="020B0604020202020204" pitchFamily="34" charset="0"/>
                <a:cs typeface="Arial" panose="020B0604020202020204" pitchFamily="34" charset="0"/>
              </a:rPr>
              <a:t> e le </a:t>
            </a:r>
            <a:r>
              <a:rPr lang="it-IT" altLang="it-IT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cose</a:t>
            </a:r>
            <a:r>
              <a:rPr lang="it-IT" altLang="it-IT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altLang="it-IT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2200" dirty="0">
                <a:latin typeface="Arial" panose="020B0604020202020204" pitchFamily="34" charset="0"/>
                <a:cs typeface="Arial" panose="020B0604020202020204" pitchFamily="34" charset="0"/>
              </a:rPr>
              <a:t>Scopo delle relazioni con le cose è la subordinazione della natura ai fini umani. </a:t>
            </a:r>
            <a:r>
              <a:rPr lang="it-IT" altLang="it-IT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altLang="it-IT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industria</a:t>
            </a:r>
            <a:endParaRPr lang="it-IT" altLang="it-IT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2200" dirty="0">
                <a:latin typeface="Arial" panose="020B0604020202020204" pitchFamily="34" charset="0"/>
                <a:cs typeface="Arial" panose="020B0604020202020204" pitchFamily="34" charset="0"/>
              </a:rPr>
              <a:t>Scopo delle relazioni con le persone  “è la coordinazione dei destini delle persone tra di loro”. </a:t>
            </a:r>
            <a:r>
              <a:rPr lang="it-IT" altLang="it-IT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altLang="it-IT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costumi</a:t>
            </a:r>
            <a:endParaRPr lang="it-IT" altLang="it-IT" sz="2200" i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it-IT" altLang="it-IT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«La </a:t>
            </a:r>
            <a:r>
              <a:rPr lang="it-IT" altLang="it-IT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teoria dell’industria si chiamerà </a:t>
            </a:r>
            <a:r>
              <a:rPr lang="it-IT" altLang="it-IT" sz="2200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scienza applicata</a:t>
            </a:r>
            <a:r>
              <a:rPr lang="it-IT" altLang="it-IT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 </a:t>
            </a:r>
            <a:r>
              <a:rPr lang="it-IT" altLang="it-IT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arte</a:t>
            </a:r>
            <a:r>
              <a:rPr lang="it-IT" altLang="it-IT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; la teoria dei costumi si chiamerà </a:t>
            </a:r>
            <a:r>
              <a:rPr lang="it-IT" altLang="it-IT" sz="2200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scienza morale</a:t>
            </a:r>
            <a:r>
              <a:rPr lang="it-IT" altLang="it-IT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 </a:t>
            </a:r>
            <a:r>
              <a:rPr lang="it-IT" altLang="it-IT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morale</a:t>
            </a:r>
            <a:r>
              <a:rPr lang="it-IT" altLang="it-IT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».</a:t>
            </a:r>
            <a:endParaRPr lang="it-IT" altLang="it-IT" sz="22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it-IT" altLang="it-IT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«Queste </a:t>
            </a:r>
            <a:r>
              <a:rPr lang="it-IT" altLang="it-IT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sono dunque la scienza, l’arte e la morale. I loro </a:t>
            </a:r>
            <a:r>
              <a:rPr lang="it-IT" altLang="it-IT" sz="2200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criteri</a:t>
            </a:r>
            <a:r>
              <a:rPr lang="it-IT" altLang="it-IT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rispettivi sono il </a:t>
            </a:r>
            <a:r>
              <a:rPr lang="it-IT" altLang="it-IT" sz="2200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vero</a:t>
            </a:r>
            <a:r>
              <a:rPr lang="it-IT" altLang="it-IT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l’</a:t>
            </a:r>
            <a:r>
              <a:rPr lang="it-IT" altLang="it-IT" sz="2200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utile</a:t>
            </a:r>
            <a:r>
              <a:rPr lang="it-IT" altLang="it-IT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 l’interesse, e il </a:t>
            </a:r>
            <a:r>
              <a:rPr lang="it-IT" altLang="it-IT" sz="2200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bene</a:t>
            </a:r>
            <a:r>
              <a:rPr lang="it-IT" altLang="it-IT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 la </a:t>
            </a:r>
            <a:r>
              <a:rPr lang="it-IT" altLang="it-IT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giustizia».</a:t>
            </a:r>
            <a:endParaRPr lang="it-IT" altLang="it-IT" sz="22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it-IT" sz="2200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67937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Le tre branche dell’economia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altLang="it-IT" dirty="0"/>
              <a:t>L’economia, per </a:t>
            </a:r>
            <a:r>
              <a:rPr lang="it-IT" altLang="it-IT" dirty="0" err="1"/>
              <a:t>Walras</a:t>
            </a:r>
            <a:r>
              <a:rPr lang="it-IT" altLang="it-IT" dirty="0"/>
              <a:t>, può essere divisa in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</a:t>
            </a:r>
            <a:r>
              <a:rPr lang="it-IT" altLang="it-IT" dirty="0"/>
              <a:t> diverse branche, distinte per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metodo</a:t>
            </a:r>
            <a:r>
              <a:rPr lang="it-IT" altLang="it-IT" dirty="0"/>
              <a:t> 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obiettivi</a:t>
            </a:r>
            <a:r>
              <a:rPr lang="it-IT" altLang="it-IT" dirty="0"/>
              <a:t>.</a:t>
            </a:r>
          </a:p>
          <a:p>
            <a:pPr>
              <a:lnSpc>
                <a:spcPct val="70000"/>
              </a:lnSpc>
            </a:pPr>
            <a:endParaRPr lang="it-IT" altLang="it-IT" sz="900" dirty="0"/>
          </a:p>
          <a:p>
            <a:pPr lvl="1"/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economia pura </a:t>
            </a:r>
            <a:r>
              <a:rPr lang="it-IT" altLang="it-IT" dirty="0"/>
              <a:t>= “teoria della determinazione dei prezzi in un regime ipotetico di concorrenza assoluta”.</a:t>
            </a:r>
          </a:p>
          <a:p>
            <a:pPr lvl="2">
              <a:lnSpc>
                <a:spcPct val="70000"/>
              </a:lnSpc>
            </a:pPr>
            <a:endParaRPr lang="it-IT" altLang="it-IT" sz="900" dirty="0"/>
          </a:p>
          <a:p>
            <a:pPr lvl="2">
              <a:buFont typeface="Wingdings" panose="05000000000000000000" pitchFamily="2" charset="2"/>
              <a:buChar char="q"/>
            </a:pPr>
            <a:r>
              <a:rPr lang="it-IT" altLang="it-IT" dirty="0"/>
              <a:t> È una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scienza</a:t>
            </a:r>
            <a:r>
              <a:rPr lang="it-IT" altLang="it-IT" dirty="0"/>
              <a:t> simile all’idraulica e alla meccanica: suo obiettivo è solo il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vero</a:t>
            </a:r>
            <a:r>
              <a:rPr lang="it-IT" altLang="it-IT" dirty="0"/>
              <a:t>, non indagare l’applicabilità pratica o la giustizia delle leggi economiche.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it-IT" altLang="it-IT" dirty="0"/>
              <a:t> Tuttavia serve da guida nelle questioni pratiche.</a:t>
            </a:r>
          </a:p>
          <a:p>
            <a:pPr>
              <a:lnSpc>
                <a:spcPct val="70000"/>
              </a:lnSpc>
            </a:pPr>
            <a:endParaRPr lang="it-IT" altLang="it-IT" sz="600" dirty="0"/>
          </a:p>
          <a:p>
            <a:pPr lvl="1"/>
            <a:r>
              <a:rPr lang="it-IT" altLang="it-IT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economia applicata</a:t>
            </a:r>
            <a:r>
              <a:rPr lang="it-IT" altLang="it-IT" dirty="0">
                <a:solidFill>
                  <a:srgbClr val="CC0099"/>
                </a:solidFill>
              </a:rPr>
              <a:t>.</a:t>
            </a:r>
            <a:r>
              <a:rPr lang="it-IT" altLang="it-IT" dirty="0"/>
              <a:t> È un’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arte</a:t>
            </a:r>
            <a:r>
              <a:rPr lang="it-IT" altLang="it-IT" dirty="0"/>
              <a:t>. Si occupa della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concreta</a:t>
            </a:r>
            <a:r>
              <a:rPr lang="it-IT" altLang="it-IT" dirty="0"/>
              <a:t> organizzazione dell’attività produttiva.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it-IT" altLang="it-IT" dirty="0"/>
              <a:t> Suo obiettivo è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l’utile</a:t>
            </a:r>
          </a:p>
          <a:p>
            <a:pPr>
              <a:lnSpc>
                <a:spcPct val="70000"/>
              </a:lnSpc>
            </a:pPr>
            <a:endParaRPr lang="it-IT" altLang="it-IT" sz="700" dirty="0"/>
          </a:p>
          <a:p>
            <a:pPr lvl="1"/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economia sociale</a:t>
            </a:r>
            <a:r>
              <a:rPr lang="it-IT" altLang="it-IT" dirty="0">
                <a:solidFill>
                  <a:srgbClr val="CC0099"/>
                </a:solidFill>
              </a:rPr>
              <a:t>.</a:t>
            </a:r>
            <a:r>
              <a:rPr lang="it-IT" altLang="it-IT" dirty="0"/>
              <a:t> È una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scienza morale</a:t>
            </a:r>
            <a:r>
              <a:rPr lang="it-IT" altLang="it-IT" dirty="0"/>
              <a:t>. Si occupa dei problemi relativi alla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distribuzione del reddito</a:t>
            </a:r>
            <a:r>
              <a:rPr lang="it-IT" altLang="it-IT" dirty="0"/>
              <a:t> e della </a:t>
            </a:r>
            <a:r>
              <a:rPr lang="it-IT" altLang="it-IT" b="1" dirty="0">
                <a:solidFill>
                  <a:srgbClr val="C00000"/>
                </a:solidFill>
              </a:rPr>
              <a:t>politica economica</a:t>
            </a:r>
            <a:r>
              <a:rPr lang="it-IT" altLang="it-IT" dirty="0"/>
              <a:t>.</a:t>
            </a:r>
          </a:p>
          <a:p>
            <a:pPr lvl="2">
              <a:lnSpc>
                <a:spcPct val="70000"/>
              </a:lnSpc>
            </a:pPr>
            <a:endParaRPr lang="it-IT" altLang="it-IT" sz="600" dirty="0"/>
          </a:p>
          <a:p>
            <a:pPr lvl="2">
              <a:buFont typeface="Wingdings" panose="05000000000000000000" pitchFamily="2" charset="2"/>
              <a:buChar char="q"/>
            </a:pPr>
            <a:r>
              <a:rPr lang="it-IT" altLang="it-IT" dirty="0"/>
              <a:t> È ispirata a criteri di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giustizia</a:t>
            </a:r>
            <a:r>
              <a:rPr lang="it-IT" altLang="it-IT" dirty="0"/>
              <a:t>.</a:t>
            </a:r>
          </a:p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7574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smtClean="0"/>
              <a:t>La scienza economica: la ricchezza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«Chiamo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ricchezza sociale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l’insieme delle cose materiali o immateriali (perché la materialità delle cose non importa qui in nessun modo) che sono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rare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, cioè che, da un lato, ci sono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utili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e che, d’altro lato, non esistono a nostra disposizione che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quantità limitata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it-IT" altLang="it-IT" sz="1800" dirty="0">
              <a:latin typeface="Comic Sans MS" panose="030F0702030302020204" pitchFamily="66" charset="0"/>
            </a:endParaRP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Da ciò si vede quale è il senso dei termini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raro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rarità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. È un senso scientifico, come quello dei termini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velocità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in meccanica e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calore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in fisica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it-IT" altLang="it-IT" sz="1200" dirty="0">
              <a:latin typeface="Comic Sans MS" panose="030F0702030302020204" pitchFamily="66" charset="0"/>
            </a:endParaRP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1°. Le cose utili limitate quantitativamente sono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appropriabili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. Le cose inutili sfuggono all’appropriazione… Neppure le cose utili ma che esistono in quantità illimitata sono appropriabili…</a:t>
            </a:r>
          </a:p>
          <a:p>
            <a:endParaRPr lang="it-IT" altLang="it-I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2°. … le cose utili limitate in quantità hanno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valore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sono scambiabili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endParaRPr lang="it-IT" altLang="it-I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3°. Le cose utili quantitativamente limitate sono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producibili industrialmente o moltiplicabili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.»</a:t>
            </a:r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340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</a:t>
            </a:r>
            <a:r>
              <a:rPr lang="it-IT" dirty="0" err="1" smtClean="0"/>
              <a:t>rareté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54890" y="1600201"/>
            <a:ext cx="8229600" cy="1093124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La </a:t>
            </a:r>
            <a:r>
              <a:rPr lang="it-IT" dirty="0" err="1" smtClean="0"/>
              <a:t>rareté</a:t>
            </a:r>
            <a:r>
              <a:rPr lang="it-IT" dirty="0" smtClean="0"/>
              <a:t> (utilità marginale) determina il valore dei beni</a:t>
            </a:r>
          </a:p>
          <a:p>
            <a:r>
              <a:rPr lang="it-IT" dirty="0" smtClean="0"/>
              <a:t>La </a:t>
            </a:r>
            <a:r>
              <a:rPr lang="it-IT" dirty="0" err="1" smtClean="0"/>
              <a:t>rareté</a:t>
            </a:r>
            <a:r>
              <a:rPr lang="it-IT" dirty="0" smtClean="0"/>
              <a:t> (relativamente ai nostri bisogni) è decrescente al crescere della quantità posseduta.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7</a:t>
            </a:fld>
            <a:endParaRPr lang="it-IT" dirty="0"/>
          </a:p>
        </p:txBody>
      </p:sp>
      <p:grpSp>
        <p:nvGrpSpPr>
          <p:cNvPr id="6" name="Gruppo 5"/>
          <p:cNvGrpSpPr/>
          <p:nvPr/>
        </p:nvGrpSpPr>
        <p:grpSpPr>
          <a:xfrm>
            <a:off x="457200" y="3059084"/>
            <a:ext cx="4746567" cy="2507399"/>
            <a:chOff x="457200" y="3059084"/>
            <a:chExt cx="4746567" cy="2507399"/>
          </a:xfrm>
        </p:grpSpPr>
        <p:cxnSp>
          <p:nvCxnSpPr>
            <p:cNvPr id="7" name="Connettore 2 6"/>
            <p:cNvCxnSpPr/>
            <p:nvPr/>
          </p:nvCxnSpPr>
          <p:spPr>
            <a:xfrm flipV="1">
              <a:off x="1022465" y="3059084"/>
              <a:ext cx="0" cy="208649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2 8"/>
            <p:cNvCxnSpPr/>
            <p:nvPr/>
          </p:nvCxnSpPr>
          <p:spPr>
            <a:xfrm>
              <a:off x="1022465" y="5145578"/>
              <a:ext cx="397348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igura a mano libera 9"/>
            <p:cNvSpPr/>
            <p:nvPr/>
          </p:nvSpPr>
          <p:spPr>
            <a:xfrm>
              <a:off x="1030778" y="3366655"/>
              <a:ext cx="3221834" cy="1778923"/>
            </a:xfrm>
            <a:custGeom>
              <a:avLst/>
              <a:gdLst>
                <a:gd name="connsiteX0" fmla="*/ 0 w 3221834"/>
                <a:gd name="connsiteY0" fmla="*/ 0 h 1807528"/>
                <a:gd name="connsiteX1" fmla="*/ 615142 w 3221834"/>
                <a:gd name="connsiteY1" fmla="*/ 108065 h 1807528"/>
                <a:gd name="connsiteX2" fmla="*/ 964277 w 3221834"/>
                <a:gd name="connsiteY2" fmla="*/ 532014 h 1807528"/>
                <a:gd name="connsiteX3" fmla="*/ 1895302 w 3221834"/>
                <a:gd name="connsiteY3" fmla="*/ 831272 h 1807528"/>
                <a:gd name="connsiteX4" fmla="*/ 2385753 w 3221834"/>
                <a:gd name="connsiteY4" fmla="*/ 1338349 h 1807528"/>
                <a:gd name="connsiteX5" fmla="*/ 2951018 w 3221834"/>
                <a:gd name="connsiteY5" fmla="*/ 1546167 h 1807528"/>
                <a:gd name="connsiteX6" fmla="*/ 3200400 w 3221834"/>
                <a:gd name="connsiteY6" fmla="*/ 1778923 h 1807528"/>
                <a:gd name="connsiteX7" fmla="*/ 3192087 w 3221834"/>
                <a:gd name="connsiteY7" fmla="*/ 1795549 h 1807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21834" h="1807528">
                  <a:moveTo>
                    <a:pt x="0" y="0"/>
                  </a:moveTo>
                  <a:cubicBezTo>
                    <a:pt x="227214" y="9698"/>
                    <a:pt x="454429" y="19396"/>
                    <a:pt x="615142" y="108065"/>
                  </a:cubicBezTo>
                  <a:cubicBezTo>
                    <a:pt x="775855" y="196734"/>
                    <a:pt x="750917" y="411480"/>
                    <a:pt x="964277" y="532014"/>
                  </a:cubicBezTo>
                  <a:cubicBezTo>
                    <a:pt x="1177637" y="652549"/>
                    <a:pt x="1658389" y="696883"/>
                    <a:pt x="1895302" y="831272"/>
                  </a:cubicBezTo>
                  <a:cubicBezTo>
                    <a:pt x="2132215" y="965661"/>
                    <a:pt x="2209801" y="1219200"/>
                    <a:pt x="2385753" y="1338349"/>
                  </a:cubicBezTo>
                  <a:cubicBezTo>
                    <a:pt x="2561705" y="1457498"/>
                    <a:pt x="2815244" y="1472738"/>
                    <a:pt x="2951018" y="1546167"/>
                  </a:cubicBezTo>
                  <a:cubicBezTo>
                    <a:pt x="3086792" y="1619596"/>
                    <a:pt x="3160222" y="1737359"/>
                    <a:pt x="3200400" y="1778923"/>
                  </a:cubicBezTo>
                  <a:cubicBezTo>
                    <a:pt x="3240578" y="1820487"/>
                    <a:pt x="3216332" y="1808018"/>
                    <a:pt x="3192087" y="1795549"/>
                  </a:cubicBezTo>
                </a:path>
              </a:pathLst>
            </a:custGeom>
            <a:noFill/>
            <a:ln w="285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2" name="Connettore diritto 11"/>
            <p:cNvCxnSpPr/>
            <p:nvPr/>
          </p:nvCxnSpPr>
          <p:spPr>
            <a:xfrm>
              <a:off x="1030778" y="4588626"/>
              <a:ext cx="2252749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diritto 14"/>
            <p:cNvCxnSpPr/>
            <p:nvPr/>
          </p:nvCxnSpPr>
          <p:spPr>
            <a:xfrm>
              <a:off x="3283527" y="4588626"/>
              <a:ext cx="0" cy="585557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diritto 16"/>
            <p:cNvCxnSpPr/>
            <p:nvPr/>
          </p:nvCxnSpPr>
          <p:spPr>
            <a:xfrm>
              <a:off x="1030778" y="4031673"/>
              <a:ext cx="1296786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diritto 18"/>
            <p:cNvCxnSpPr/>
            <p:nvPr/>
          </p:nvCxnSpPr>
          <p:spPr>
            <a:xfrm>
              <a:off x="2327564" y="4031673"/>
              <a:ext cx="0" cy="1113905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asellaDiTesto 19"/>
            <p:cNvSpPr txBox="1"/>
            <p:nvPr/>
          </p:nvSpPr>
          <p:spPr>
            <a:xfrm>
              <a:off x="457200" y="3142211"/>
              <a:ext cx="440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/>
                <a:t>q</a:t>
              </a:r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4430684" y="5184098"/>
              <a:ext cx="773083" cy="382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 smtClean="0"/>
                <a:t>r</a:t>
              </a:r>
              <a:endParaRPr lang="it-IT" i="1" dirty="0"/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457200" y="3865418"/>
              <a:ext cx="440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smtClean="0"/>
                <a:t>q</a:t>
              </a:r>
              <a:r>
                <a:rPr lang="it-IT" baseline="-25000" smtClean="0"/>
                <a:t>1</a:t>
              </a:r>
              <a:endParaRPr lang="it-IT" i="1"/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457200" y="4283825"/>
              <a:ext cx="440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 smtClean="0"/>
                <a:t>q</a:t>
              </a:r>
              <a:r>
                <a:rPr lang="it-IT" baseline="-25000" dirty="0"/>
                <a:t>2</a:t>
              </a:r>
              <a:endParaRPr lang="it-IT" i="1" dirty="0"/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2201120" y="5190624"/>
              <a:ext cx="440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/>
                <a:t>r</a:t>
              </a:r>
              <a:r>
                <a:rPr lang="it-IT" baseline="-25000" dirty="0" smtClean="0"/>
                <a:t>1</a:t>
              </a:r>
              <a:endParaRPr lang="it-IT" i="1" dirty="0"/>
            </a:p>
          </p:txBody>
        </p:sp>
        <p:sp>
          <p:nvSpPr>
            <p:cNvPr id="25" name="CasellaDiTesto 24"/>
            <p:cNvSpPr txBox="1"/>
            <p:nvPr/>
          </p:nvSpPr>
          <p:spPr>
            <a:xfrm>
              <a:off x="3124200" y="5190624"/>
              <a:ext cx="440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i="1" dirty="0" smtClean="0"/>
                <a:t>r</a:t>
              </a:r>
              <a:r>
                <a:rPr lang="it-IT" baseline="-25000" dirty="0"/>
                <a:t>2</a:t>
              </a:r>
              <a:endParaRPr lang="it-IT" i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/>
              <p:cNvSpPr txBox="1"/>
              <p:nvPr/>
            </p:nvSpPr>
            <p:spPr>
              <a:xfrm>
                <a:off x="5203767" y="2693325"/>
                <a:ext cx="3765666" cy="3211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Gli assi sono invertiti</a:t>
                </a:r>
              </a:p>
              <a:p>
                <a:r>
                  <a:rPr lang="it-IT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Mano a mano che la quantità a disposizione cresce la </a:t>
                </a:r>
                <a:r>
                  <a:rPr lang="it-IT" sz="2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rareté</a:t>
                </a:r>
                <a:r>
                  <a:rPr lang="it-IT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diminuisce</a:t>
                </a:r>
              </a:p>
              <a:p>
                <a:r>
                  <a:rPr lang="it-IT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Il rapporto tra le </a:t>
                </a:r>
                <a:r>
                  <a:rPr lang="it-IT" sz="2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rareté</a:t>
                </a:r>
                <a:r>
                  <a:rPr lang="it-IT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di due beni (</a:t>
                </a:r>
                <a:r>
                  <a:rPr lang="it-IT" sz="20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it-IT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e </a:t>
                </a:r>
                <a:r>
                  <a:rPr lang="it-IT" sz="20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it-IT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è uguale al rapporto tra i prezzi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0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𝒂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𝒃</m:t>
                              </m:r>
                            </m:sub>
                          </m:sSub>
                        </m:den>
                      </m:f>
                      <m:r>
                        <a:rPr lang="it-IT" sz="20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it-IT" sz="20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𝒂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𝒃</m:t>
                              </m:r>
                            </m:sub>
                          </m:sSub>
                        </m:den>
                      </m:f>
                      <m:r>
                        <a:rPr lang="it-IT" sz="20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m:t></m:t>
                      </m:r>
                      <m:f>
                        <m:fPr>
                          <m:ctrlPr>
                            <a:rPr lang="it-IT" sz="20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𝒂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𝒂</m:t>
                              </m:r>
                            </m:sub>
                          </m:sSub>
                        </m:den>
                      </m:f>
                      <m:r>
                        <a:rPr lang="it-IT" sz="20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it-IT" sz="20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𝒃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it-IT" sz="2000" b="1" i="1" smtClean="0">
                                  <a:solidFill>
                                    <a:srgbClr val="C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𝒃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20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it-IT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6" name="CasellaDiTesto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3767" y="2693325"/>
                <a:ext cx="3765666" cy="3211264"/>
              </a:xfrm>
              <a:prstGeom prst="rect">
                <a:avLst/>
              </a:prstGeom>
              <a:blipFill>
                <a:blip r:embed="rId2"/>
                <a:stretch>
                  <a:fillRect l="-1783" t="-949" r="-97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623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smtClean="0"/>
              <a:t>Valore di scambio ed economia pura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«Il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valore di scambio è dunque una grandezza e … una grandezza apprezzabile. E se la matematica in generale ha per oggetto lo studio delle grandezze di questo genere, è certo che vi è un ramo della matematica … che è la teoria del valore di scambio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… vi è una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economia politica pura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che deve precedere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l’economia politica applicata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e questa economia politica pura è una scienza del tutto simile alle scienze fisico-matematiche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Il metodo matematico non è il metodo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sperimentale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, è il metodo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razionale</a:t>
            </a:r>
            <a:r>
              <a:rPr lang="it-IT" altLang="it-IT" dirty="0" smtClean="0">
                <a:latin typeface="Comic Sans MS" panose="030F0702030302020204" pitchFamily="66" charset="0"/>
              </a:rPr>
              <a:t>»</a:t>
            </a:r>
          </a:p>
          <a:p>
            <a:pPr marL="0" indent="0">
              <a:buNone/>
            </a:pPr>
            <a:endParaRPr lang="it-IT" altLang="it-IT" dirty="0">
              <a:latin typeface="Comic Sans MS" panose="030F0702030302020204" pitchFamily="66" charset="0"/>
            </a:endParaRP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6809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L’interdipendenza e l’EEG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altLang="it-IT" dirty="0"/>
              <a:t>Il problema della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interdipendenza</a:t>
            </a:r>
            <a:r>
              <a:rPr lang="it-IT" altLang="it-IT" dirty="0" smtClean="0"/>
              <a:t> </a:t>
            </a:r>
            <a:r>
              <a:rPr lang="it-IT" altLang="it-IT" dirty="0"/>
              <a:t>tra i mercati era noto fino almeno dai fisiocratici</a:t>
            </a:r>
            <a:r>
              <a:rPr lang="it-IT" altLang="it-IT" dirty="0" smtClean="0"/>
              <a:t>.</a:t>
            </a:r>
            <a:endParaRPr lang="it-IT" altLang="it-IT" sz="800" dirty="0"/>
          </a:p>
          <a:p>
            <a:r>
              <a:rPr lang="it-IT" altLang="it-IT" dirty="0" err="1"/>
              <a:t>Walras</a:t>
            </a:r>
            <a:r>
              <a:rPr lang="it-IT" altLang="it-IT" dirty="0"/>
              <a:t> ha il merito di fornire un quadro concettuale rigoroso, ancora alla base di uno dei filoni teorici contemporanei (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EEG</a:t>
            </a:r>
            <a:r>
              <a:rPr lang="it-IT" altLang="it-IT" dirty="0" smtClean="0"/>
              <a:t>).</a:t>
            </a:r>
            <a:endParaRPr lang="it-IT" altLang="it-IT" sz="1100" dirty="0"/>
          </a:p>
          <a:p>
            <a:r>
              <a:rPr lang="it-IT" altLang="it-IT" dirty="0"/>
              <a:t>Problema: dati molti mercati di beni di consumo e fattori produttivi (terra, lavoro e capitale), a quali condizioni le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decisioni</a:t>
            </a:r>
            <a:r>
              <a:rPr lang="it-IT" altLang="it-IT" dirty="0"/>
              <a:t> di un numero ampio di operatori sono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compatibili fra loro</a:t>
            </a:r>
            <a:r>
              <a:rPr lang="it-IT" altLang="it-IT" dirty="0" smtClean="0"/>
              <a:t>?</a:t>
            </a:r>
            <a:endParaRPr lang="it-IT" altLang="it-IT" sz="1100" dirty="0"/>
          </a:p>
          <a:p>
            <a:r>
              <a:rPr lang="it-IT" altLang="it-IT" dirty="0" err="1"/>
              <a:t>Walras</a:t>
            </a:r>
            <a:r>
              <a:rPr lang="it-IT" altLang="it-IT" dirty="0"/>
              <a:t> propone di risolvere la questione con un metodo matematico, pervenendo alla determinazione </a:t>
            </a:r>
            <a:r>
              <a:rPr lang="it-IT" altLang="it-IT" dirty="0" smtClean="0"/>
              <a:t>simultanea in tutti i mercati </a:t>
            </a:r>
            <a:r>
              <a:rPr lang="it-IT" altLang="it-IT" dirty="0"/>
              <a:t>di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prezzi</a:t>
            </a:r>
            <a:r>
              <a:rPr lang="it-IT" altLang="it-IT" dirty="0"/>
              <a:t> e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quantità</a:t>
            </a:r>
            <a:r>
              <a:rPr lang="it-IT" altLang="it-IT" dirty="0"/>
              <a:t> di equilibrio</a:t>
            </a:r>
            <a:r>
              <a:rPr lang="it-IT" altLang="it-IT" dirty="0" smtClean="0"/>
              <a:t>.</a:t>
            </a:r>
          </a:p>
          <a:p>
            <a:r>
              <a:rPr lang="it-IT" altLang="it-IT" dirty="0" smtClean="0"/>
              <a:t>Le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quantità </a:t>
            </a:r>
            <a:r>
              <a:rPr lang="it-IT" altLang="it-IT" dirty="0" smtClean="0"/>
              <a:t>domandate e offerte dipendono dai </a:t>
            </a:r>
            <a:r>
              <a:rPr lang="it-IT" alt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prezzi</a:t>
            </a:r>
            <a:endParaRPr lang="it-IT" altLang="it-IT" b="1" u="sng" dirty="0"/>
          </a:p>
          <a:p>
            <a:endParaRPr lang="it-IT" altLang="it-IT" sz="1100" dirty="0"/>
          </a:p>
          <a:p>
            <a:r>
              <a:rPr lang="it-IT" altLang="it-IT" dirty="0">
                <a:sym typeface="Wingdings" panose="05000000000000000000" pitchFamily="2" charset="2"/>
              </a:rPr>
              <a:t> </a:t>
            </a:r>
            <a:r>
              <a:rPr lang="it-IT" altLang="it-IT" dirty="0"/>
              <a:t>Gli scambi hanno per oggetto la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ricchezza sociale</a:t>
            </a:r>
            <a:r>
              <a:rPr lang="it-IT" altLang="it-IT" dirty="0"/>
              <a:t>.</a:t>
            </a:r>
            <a:endParaRPr lang="it-IT" altLang="it-IT" sz="1400" dirty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Leon Walras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93915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Slide__UNIMC_DipECONOMIA_DIRITTO</Template>
  <TotalTime>272</TotalTime>
  <Words>2762</Words>
  <Application>Microsoft Office PowerPoint</Application>
  <PresentationFormat>Presentazione su schermo (4:3)</PresentationFormat>
  <Paragraphs>228</Paragraphs>
  <Slides>20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8" baseType="lpstr">
      <vt:lpstr>Arial</vt:lpstr>
      <vt:lpstr>Arial Italic</vt:lpstr>
      <vt:lpstr>Calibri</vt:lpstr>
      <vt:lpstr>Cambria Math</vt:lpstr>
      <vt:lpstr>Comic Sans MS</vt:lpstr>
      <vt:lpstr>Symbol</vt:lpstr>
      <vt:lpstr>Wingdings</vt:lpstr>
      <vt:lpstr>Slide_DirezioneAmministrativa_UNIMC</vt:lpstr>
      <vt:lpstr>Leon Walras</vt:lpstr>
      <vt:lpstr>La biografia</vt:lpstr>
      <vt:lpstr>Scienza e morale</vt:lpstr>
      <vt:lpstr>Vero, utile e giustizia</vt:lpstr>
      <vt:lpstr>Le tre branche dell’economia</vt:lpstr>
      <vt:lpstr>La scienza economica: la ricchezza</vt:lpstr>
      <vt:lpstr>La rareté</vt:lpstr>
      <vt:lpstr>Valore di scambio ed economia pura</vt:lpstr>
      <vt:lpstr>L’interdipendenza e l’EEG</vt:lpstr>
      <vt:lpstr>La ricchezza sociale</vt:lpstr>
      <vt:lpstr>I soggetti economici</vt:lpstr>
      <vt:lpstr>Il flusso circolare</vt:lpstr>
      <vt:lpstr>Le caratteristiche del modello</vt:lpstr>
      <vt:lpstr>I diversi tipi di mercato</vt:lpstr>
      <vt:lpstr>L’equilibrio Walrasiano</vt:lpstr>
      <vt:lpstr>Il banditore</vt:lpstr>
      <vt:lpstr>La rappresentazione matematica dell’ EEG</vt:lpstr>
      <vt:lpstr>Il sistema di equazioni</vt:lpstr>
      <vt:lpstr>La legge di Walras</vt:lpstr>
      <vt:lpstr>Il numerario e i problemi dell’EEG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Leon Walras</dc:title>
  <dc:creator>stefano.perri</dc:creator>
  <cp:lastModifiedBy>Stefano Perri</cp:lastModifiedBy>
  <cp:revision>21</cp:revision>
  <cp:lastPrinted>2019-11-07T14:45:34Z</cp:lastPrinted>
  <dcterms:created xsi:type="dcterms:W3CDTF">2019-10-19T09:00:55Z</dcterms:created>
  <dcterms:modified xsi:type="dcterms:W3CDTF">2020-11-13T09:43:31Z</dcterms:modified>
</cp:coreProperties>
</file>